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7" r:id="rId3"/>
    <p:sldId id="288" r:id="rId4"/>
    <p:sldId id="285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87" r:id="rId17"/>
    <p:sldId id="284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B017F-9D00-47A5-8542-C17D13C09690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4670B-7090-4D70-8716-5A30292C7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330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D15D3-82A8-40DD-A6B6-4C814FF24544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3781A-347D-44D7-B533-1150435FB4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576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3781A-347D-44D7-B533-1150435FB48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819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F5F5825-7D25-489D-A3F3-A1064A87DD5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D08A29E-2259-491D-A7A6-BBCA9DA4FBEC}" type="datetimeFigureOut">
              <a:rPr lang="en-GB" smtClean="0"/>
              <a:t>19/06/2018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hyperlink" Target="mailto:a.c.wilson@exeter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tiff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17239/jowr-2017.09.02.02" TargetMode="Externa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404664"/>
            <a:ext cx="7772400" cy="1584176"/>
          </a:xfrm>
        </p:spPr>
        <p:txBody>
          <a:bodyPr>
            <a:normAutofit/>
          </a:bodyPr>
          <a:lstStyle/>
          <a:p>
            <a:r>
              <a:rPr lang="en-GB" sz="4400" dirty="0" smtClean="0"/>
              <a:t>Towards a model</a:t>
            </a:r>
            <a:r>
              <a:rPr lang="en-GB" sz="4400" dirty="0"/>
              <a:t> </a:t>
            </a:r>
            <a:r>
              <a:rPr lang="en-GB" sz="4400" dirty="0" smtClean="0"/>
              <a:t>of poetry writing development </a:t>
            </a:r>
            <a:endParaRPr lang="en-GB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140968"/>
            <a:ext cx="6270246" cy="2207096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Anthony Wilson </a:t>
            </a:r>
            <a:r>
              <a:rPr lang="en-GB" sz="2800" b="1" dirty="0" smtClean="0"/>
              <a:t>and Sue </a:t>
            </a:r>
            <a:r>
              <a:rPr lang="en-GB" sz="2800" b="1" dirty="0" err="1" smtClean="0"/>
              <a:t>Dymoke</a:t>
            </a:r>
            <a:endParaRPr lang="en-GB" sz="2800" b="1" dirty="0" smtClean="0"/>
          </a:p>
          <a:p>
            <a:r>
              <a:rPr lang="en-GB" sz="2800" b="1" dirty="0" smtClean="0">
                <a:hlinkClick r:id="rId2"/>
              </a:rPr>
              <a:t>a.c.wilson@exeter.ac.uk</a:t>
            </a:r>
            <a:endParaRPr lang="en-GB" sz="2800" b="1" dirty="0" smtClean="0"/>
          </a:p>
          <a:p>
            <a:endParaRPr lang="en-GB" sz="2800" b="1" dirty="0" smtClean="0"/>
          </a:p>
          <a:p>
            <a:r>
              <a:rPr lang="en-GB" sz="2800" b="1" dirty="0" smtClean="0"/>
              <a:t>@</a:t>
            </a:r>
            <a:r>
              <a:rPr lang="en-GB" sz="2800" b="1" dirty="0" err="1" smtClean="0"/>
              <a:t>awilsonpoet</a:t>
            </a:r>
            <a:endParaRPr lang="en-GB" sz="2800" b="1" dirty="0"/>
          </a:p>
          <a:p>
            <a:endParaRPr lang="en-GB" sz="2800" b="1" dirty="0" smtClean="0"/>
          </a:p>
          <a:p>
            <a:r>
              <a:rPr lang="en-GB" sz="2800" b="1" dirty="0" smtClean="0"/>
              <a:t>anthonywilsonpoetry.com</a:t>
            </a:r>
            <a:endParaRPr lang="en-GB" sz="2800" b="1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7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7620000" cy="4800600"/>
          </a:xfrm>
        </p:spPr>
        <p:txBody>
          <a:bodyPr/>
          <a:lstStyle/>
          <a:p>
            <a:pPr marL="0" indent="0">
              <a:buNone/>
            </a:pPr>
            <a:r>
              <a:rPr lang="en-GB" i="1" dirty="0" smtClean="0"/>
              <a:t>	</a:t>
            </a:r>
            <a:r>
              <a:rPr lang="en-GB" sz="3200" i="1" dirty="0" smtClean="0"/>
              <a:t>Even </a:t>
            </a:r>
            <a:r>
              <a:rPr lang="en-GB" sz="3200" i="1" dirty="0"/>
              <a:t>the poetic world is </a:t>
            </a:r>
            <a:r>
              <a:rPr lang="en-GB" sz="3200" i="1" dirty="0" smtClean="0"/>
              <a:t>social.</a:t>
            </a:r>
            <a:endParaRPr lang="en-GB" sz="3200" i="1" dirty="0" smtClean="0"/>
          </a:p>
          <a:p>
            <a:pPr marL="0" indent="0">
              <a:buNone/>
            </a:pPr>
            <a:r>
              <a:rPr lang="en-GB" sz="3200" i="1" dirty="0" smtClean="0"/>
              <a:t>	</a:t>
            </a:r>
            <a:r>
              <a:rPr lang="en-GB" sz="3200" b="1" i="1" dirty="0" smtClean="0"/>
              <a:t>Bakhtin </a:t>
            </a:r>
            <a:r>
              <a:rPr lang="en-GB" sz="3200" b="1" i="1" dirty="0"/>
              <a:t>(</a:t>
            </a:r>
            <a:r>
              <a:rPr lang="en-GB" sz="3200" b="1" i="1" dirty="0" smtClean="0"/>
              <a:t>1981: 300</a:t>
            </a:r>
            <a:r>
              <a:rPr lang="en-GB" sz="3200" b="1" i="1" dirty="0" smtClean="0"/>
              <a:t>)</a:t>
            </a:r>
          </a:p>
          <a:p>
            <a:pPr marL="0" indent="0">
              <a:buNone/>
            </a:pPr>
            <a:r>
              <a:rPr lang="en-GB" sz="3200" i="1" dirty="0"/>
              <a:t>	</a:t>
            </a:r>
            <a:endParaRPr lang="en-GB" sz="3200" i="1" dirty="0" smtClean="0"/>
          </a:p>
          <a:p>
            <a:pPr marL="0" indent="0">
              <a:buNone/>
            </a:pPr>
            <a:r>
              <a:rPr lang="en-GB" sz="3200" i="1" dirty="0"/>
              <a:t>	</a:t>
            </a:r>
            <a:r>
              <a:rPr lang="en-GB" sz="3200" i="1" dirty="0"/>
              <a:t>Poets need “not so much an audience, </a:t>
            </a:r>
            <a:r>
              <a:rPr lang="en-GB" sz="3200" i="1" dirty="0" smtClean="0"/>
              <a:t>     	as </a:t>
            </a:r>
            <a:r>
              <a:rPr lang="en-GB" sz="3200" i="1" dirty="0"/>
              <a:t>to feel a need to answer</a:t>
            </a:r>
            <a:r>
              <a:rPr lang="en-GB" sz="3200" i="1" dirty="0" smtClean="0"/>
              <a:t>”.</a:t>
            </a:r>
          </a:p>
          <a:p>
            <a:pPr marL="0" indent="0">
              <a:buNone/>
            </a:pPr>
            <a:r>
              <a:rPr lang="en-GB" sz="3200" dirty="0"/>
              <a:t>	</a:t>
            </a:r>
            <a:r>
              <a:rPr lang="en-GB" sz="3200" b="1" dirty="0" smtClean="0"/>
              <a:t>Robert Pinsky </a:t>
            </a:r>
            <a:r>
              <a:rPr lang="en-GB" sz="3200" b="1" dirty="0"/>
              <a:t>(1988: 85)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088" y="116632"/>
            <a:ext cx="7620000" cy="1143000"/>
          </a:xfrm>
        </p:spPr>
        <p:txBody>
          <a:bodyPr/>
          <a:lstStyle/>
          <a:p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Who are we &amp; what is our research about? </a:t>
            </a:r>
            <a:endParaRPr lang="en-US" sz="36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38" y="1192083"/>
            <a:ext cx="5976664" cy="4894423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Our own backgrounds &amp; experiences</a:t>
            </a:r>
            <a:r>
              <a:rPr lang="is-IS" dirty="0" smtClean="0">
                <a:latin typeface="Calibri" charset="0"/>
                <a:ea typeface="Calibri" charset="0"/>
                <a:cs typeface="Calibri" charset="0"/>
              </a:rPr>
              <a:t>… poet, teachers, teacher educators, INSET providers, researchers, editors, mentors....</a:t>
            </a:r>
            <a:endParaRPr lang="en-GB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We feel that theoretical </a:t>
            </a:r>
            <a:r>
              <a:rPr lang="en-GB" dirty="0">
                <a:latin typeface="Calibri" charset="0"/>
                <a:ea typeface="Calibri" charset="0"/>
                <a:cs typeface="Calibri" charset="0"/>
              </a:rPr>
              <a:t>explanations of learners’ poetry writing development are relatively new </a:t>
            </a:r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and rare, </a:t>
            </a:r>
            <a:r>
              <a:rPr lang="en-GB" dirty="0">
                <a:latin typeface="Calibri" charset="0"/>
                <a:ea typeface="Calibri" charset="0"/>
                <a:cs typeface="Calibri" charset="0"/>
              </a:rPr>
              <a:t>compared to other </a:t>
            </a:r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genres.</a:t>
            </a:r>
          </a:p>
          <a:p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Mixed status of poetry in curricula means that poetry writing is not a priority</a:t>
            </a:r>
          </a:p>
          <a:p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Neither cognitive models nor expert teacher/poet-practitioners’ accounts fully explore nuances/complexities of learning to write poetry</a:t>
            </a:r>
          </a:p>
          <a:p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Social context of learning to write poetry has been missing from the literature</a:t>
            </a:r>
          </a:p>
          <a:p>
            <a:endParaRPr lang="en-US" dirty="0"/>
          </a:p>
        </p:txBody>
      </p:sp>
      <p:pic>
        <p:nvPicPr>
          <p:cNvPr id="7" name="Picture 6" descr="PoetryMatterstea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5092">
            <a:off x="6284706" y="1743898"/>
            <a:ext cx="1872208" cy="1408521"/>
          </a:xfrm>
          <a:prstGeom prst="rect">
            <a:avLst/>
          </a:prstGeom>
        </p:spPr>
      </p:pic>
      <p:pic>
        <p:nvPicPr>
          <p:cNvPr id="6" name="Picture 5" descr="Janine Certo gives her ESRC paper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556792"/>
            <a:ext cx="1458162" cy="1944216"/>
          </a:xfrm>
          <a:prstGeom prst="rect">
            <a:avLst/>
          </a:prstGeom>
        </p:spPr>
      </p:pic>
      <p:pic>
        <p:nvPicPr>
          <p:cNvPr id="4" name="Picture 3" descr="IMG_3918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6574">
            <a:off x="6436129" y="3030717"/>
            <a:ext cx="1958291" cy="1468718"/>
          </a:xfrm>
          <a:prstGeom prst="rect">
            <a:avLst/>
          </a:prstGeom>
        </p:spPr>
      </p:pic>
      <p:pic>
        <p:nvPicPr>
          <p:cNvPr id="8" name="Picture 7" descr="MakingPoetryHappe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213" y="4033612"/>
            <a:ext cx="1368152" cy="2052228"/>
          </a:xfrm>
          <a:prstGeom prst="rect">
            <a:avLst/>
          </a:prstGeom>
        </p:spPr>
      </p:pic>
      <p:pic>
        <p:nvPicPr>
          <p:cNvPr id="9" name="Picture 8" descr="978147251505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644" y="3933056"/>
            <a:ext cx="1310140" cy="1965210"/>
          </a:xfrm>
          <a:prstGeom prst="rect">
            <a:avLst/>
          </a:prstGeom>
        </p:spPr>
      </p:pic>
      <p:pic>
        <p:nvPicPr>
          <p:cNvPr id="10" name="Picture 9" descr="UniLogo.t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5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5/54/Chatter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66750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67744" y="5733256"/>
            <a:ext cx="4463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Chatterton (1752-70): Henry Wallis, 1856</a:t>
            </a:r>
            <a:endParaRPr lang="en-GB" sz="2000" dirty="0"/>
          </a:p>
        </p:txBody>
      </p:sp>
      <p:sp>
        <p:nvSpPr>
          <p:cNvPr id="6" name="Left Arrow Callout 5"/>
          <p:cNvSpPr/>
          <p:nvPr/>
        </p:nvSpPr>
        <p:spPr>
          <a:xfrm rot="20418959">
            <a:off x="5963728" y="665010"/>
            <a:ext cx="2834435" cy="2498576"/>
          </a:xfrm>
          <a:prstGeom prst="leftArrow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Does this reflect the reality of how poetry is written?</a:t>
            </a:r>
            <a:endParaRPr lang="en-US" dirty="0"/>
          </a:p>
        </p:txBody>
      </p:sp>
      <p:pic>
        <p:nvPicPr>
          <p:cNvPr id="7" name="Picture 6" descr="UniLog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8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Theoretical framework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7620000" cy="4800600"/>
          </a:xfrm>
        </p:spPr>
        <p:txBody>
          <a:bodyPr>
            <a:normAutofit fontScale="70000" lnSpcReduction="20000"/>
          </a:bodyPr>
          <a:lstStyle/>
          <a:p>
            <a:r>
              <a:rPr lang="en-GB" sz="3700" dirty="0" smtClean="0"/>
              <a:t>Vygotskian ideas of socially constructed </a:t>
            </a:r>
            <a:r>
              <a:rPr lang="en-GB" sz="3700" dirty="0" smtClean="0"/>
              <a:t>learning:</a:t>
            </a:r>
          </a:p>
          <a:p>
            <a:pPr lvl="1"/>
            <a:r>
              <a:rPr lang="en-GB" sz="3700" dirty="0" smtClean="0"/>
              <a:t>Learning </a:t>
            </a:r>
            <a:r>
              <a:rPr lang="en-GB" sz="3700" dirty="0" smtClean="0"/>
              <a:t>presupposes a social nature, moving from the social world to the individual , via language and “expert others” (1978: 88)</a:t>
            </a:r>
          </a:p>
          <a:p>
            <a:pPr lvl="1"/>
            <a:r>
              <a:rPr lang="en-GB" altLang="en-US" sz="3700" dirty="0" smtClean="0"/>
              <a:t>Learners “growing into the intellectual lives of those around them” </a:t>
            </a:r>
            <a:r>
              <a:rPr lang="en-GB" sz="3700" dirty="0" smtClean="0">
                <a:solidFill>
                  <a:prstClr val="black"/>
                </a:solidFill>
              </a:rPr>
              <a:t>(</a:t>
            </a:r>
            <a:r>
              <a:rPr lang="en-GB" sz="3700" dirty="0">
                <a:solidFill>
                  <a:prstClr val="black"/>
                </a:solidFill>
              </a:rPr>
              <a:t>1978: </a:t>
            </a:r>
            <a:r>
              <a:rPr lang="en-GB" sz="3700" dirty="0" smtClean="0">
                <a:solidFill>
                  <a:prstClr val="black"/>
                </a:solidFill>
              </a:rPr>
              <a:t>88-9)</a:t>
            </a:r>
          </a:p>
          <a:p>
            <a:pPr lvl="1"/>
            <a:r>
              <a:rPr lang="en-GB" sz="3700" dirty="0" smtClean="0"/>
              <a:t>Distinguishing </a:t>
            </a:r>
            <a:r>
              <a:rPr lang="en-GB" sz="3700" dirty="0"/>
              <a:t>between “inner and external speech”(1962</a:t>
            </a:r>
            <a:r>
              <a:rPr lang="en-GB" sz="3700" dirty="0" smtClean="0"/>
              <a:t>) - Poetry </a:t>
            </a:r>
            <a:r>
              <a:rPr lang="en-GB" sz="3700" dirty="0"/>
              <a:t>engages both these planes of thought, moving dynamically between social needs of the writer and private motivations</a:t>
            </a:r>
          </a:p>
          <a:p>
            <a:pPr lvl="1"/>
            <a:endParaRPr lang="en-GB" sz="3000" dirty="0" smtClean="0">
              <a:solidFill>
                <a:prstClr val="black"/>
              </a:solidFill>
            </a:endParaRPr>
          </a:p>
          <a:p>
            <a:pPr lvl="1"/>
            <a:endParaRPr lang="en-GB" sz="30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dirty="0" smtClean="0"/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Bakhtin: The dialogic imagination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Bakhtin (1981</a:t>
            </a:r>
            <a:r>
              <a:rPr lang="en-GB" sz="2600" dirty="0" smtClean="0"/>
              <a:t>):</a:t>
            </a:r>
            <a:endParaRPr lang="en-GB" sz="2600" dirty="0" smtClean="0"/>
          </a:p>
          <a:p>
            <a:pPr lvl="1"/>
            <a:r>
              <a:rPr lang="en-GB" sz="2600" dirty="0" smtClean="0"/>
              <a:t>Language “overpopulated with the intentions of others” (1981: 294)</a:t>
            </a:r>
          </a:p>
          <a:p>
            <a:pPr lvl="1"/>
            <a:r>
              <a:rPr lang="en-GB" sz="2600" dirty="0" smtClean="0"/>
              <a:t>Schultz and </a:t>
            </a:r>
            <a:r>
              <a:rPr lang="en-GB" sz="2600" dirty="0" err="1" smtClean="0"/>
              <a:t>Fecho’s</a:t>
            </a:r>
            <a:r>
              <a:rPr lang="en-GB" sz="2600" dirty="0" smtClean="0"/>
              <a:t> notion of classroom language “intermingling” or being in dialogue with culture outside (2000: 53)</a:t>
            </a:r>
          </a:p>
          <a:p>
            <a:pPr lvl="1"/>
            <a:r>
              <a:rPr lang="en-GB" sz="2600" dirty="0" smtClean="0"/>
              <a:t>“A dialogic tide”, implying a recursive process that is in a ‘constant state of becoming’ (2000: 53)</a:t>
            </a:r>
          </a:p>
          <a:p>
            <a:pPr lvl="1"/>
            <a:r>
              <a:rPr lang="en-GB" sz="2600" dirty="0" err="1" smtClean="0"/>
              <a:t>Nystrand</a:t>
            </a:r>
            <a:r>
              <a:rPr lang="en-GB" sz="2600" dirty="0" smtClean="0"/>
              <a:t> et al: all texts are “categorically dialogic” (1997: 14)</a:t>
            </a:r>
            <a:endParaRPr lang="en-GB" sz="2600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20000" cy="1143000"/>
          </a:xfrm>
        </p:spPr>
        <p:txBody>
          <a:bodyPr/>
          <a:lstStyle/>
          <a:p>
            <a:r>
              <a:rPr lang="en-GB" dirty="0" smtClean="0"/>
              <a:t>How do poets ‘develop’? 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84784"/>
            <a:ext cx="8229600" cy="4997152"/>
          </a:xfrm>
        </p:spPr>
        <p:txBody>
          <a:bodyPr>
            <a:noAutofit/>
          </a:bodyPr>
          <a:lstStyle/>
          <a:p>
            <a:r>
              <a:rPr lang="en-GB" sz="2800" dirty="0" smtClean="0"/>
              <a:t>Poetry writing </a:t>
            </a:r>
            <a:r>
              <a:rPr lang="en-GB" sz="2800" dirty="0"/>
              <a:t>is as dependent on the contexts that individuals write in, including their networks of association and personal reading, as much as their changing motivations and identities (Andrews and Smith, 2011). </a:t>
            </a:r>
            <a:endParaRPr lang="en-GB" sz="2800" dirty="0" smtClean="0"/>
          </a:p>
          <a:p>
            <a:r>
              <a:rPr lang="en-GB" sz="2800" dirty="0" smtClean="0"/>
              <a:t>Poetry writing as a </a:t>
            </a:r>
            <a:r>
              <a:rPr lang="en-GB" sz="2800" dirty="0"/>
              <a:t>transformational process; </a:t>
            </a:r>
            <a:r>
              <a:rPr lang="en-GB" sz="2800" dirty="0" smtClean="0"/>
              <a:t>that it </a:t>
            </a:r>
            <a:r>
              <a:rPr lang="en-GB" sz="2800" dirty="0"/>
              <a:t>is an effect of community; and that development can be seen over time, perhaps incorporating other facets of personal development, be they cognitive, social, emotional or intellectual.</a:t>
            </a:r>
          </a:p>
          <a:p>
            <a:pPr marL="0" indent="0">
              <a:buNone/>
            </a:pP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Schultz and </a:t>
            </a:r>
            <a:r>
              <a:rPr lang="en-GB" dirty="0" err="1" smtClean="0"/>
              <a:t>Fecho’s</a:t>
            </a:r>
            <a:r>
              <a:rPr lang="en-GB" dirty="0" smtClean="0"/>
              <a:t> model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Schulz and </a:t>
            </a:r>
            <a:r>
              <a:rPr lang="en-GB" dirty="0" err="1" smtClean="0"/>
              <a:t>Fecho</a:t>
            </a:r>
            <a:r>
              <a:rPr lang="en-GB" dirty="0" smtClean="0"/>
              <a:t> (2000: 55): writing </a:t>
            </a:r>
            <a:r>
              <a:rPr lang="en-GB" dirty="0"/>
              <a:t>development is:</a:t>
            </a:r>
          </a:p>
          <a:p>
            <a:pPr lvl="1"/>
            <a:r>
              <a:rPr lang="en-GB" sz="2400" dirty="0"/>
              <a:t>reflective of social historical contexts;</a:t>
            </a:r>
            <a:endParaRPr lang="en-GB" sz="2400" dirty="0" smtClean="0">
              <a:effectLst/>
            </a:endParaRPr>
          </a:p>
          <a:p>
            <a:pPr lvl="1"/>
            <a:r>
              <a:rPr lang="en-GB" sz="2400" dirty="0"/>
              <a:t>variable across local contexts;</a:t>
            </a:r>
            <a:endParaRPr lang="en-GB" sz="2400" dirty="0" smtClean="0">
              <a:effectLst/>
            </a:endParaRPr>
          </a:p>
          <a:p>
            <a:pPr lvl="1"/>
            <a:r>
              <a:rPr lang="en-GB" sz="2400" dirty="0"/>
              <a:t>reflective of classroom curriculum and pedagogy;</a:t>
            </a:r>
            <a:endParaRPr lang="en-GB" sz="2400" dirty="0" smtClean="0">
              <a:effectLst/>
            </a:endParaRPr>
          </a:p>
          <a:p>
            <a:pPr lvl="1"/>
            <a:r>
              <a:rPr lang="en-GB" sz="2400" dirty="0"/>
              <a:t>shaped by social interactions;</a:t>
            </a:r>
            <a:endParaRPr lang="en-GB" sz="2400" dirty="0" smtClean="0">
              <a:effectLst/>
            </a:endParaRPr>
          </a:p>
          <a:p>
            <a:pPr lvl="1"/>
            <a:r>
              <a:rPr lang="en-GB" sz="2400" dirty="0"/>
              <a:t>tied to social identities;</a:t>
            </a:r>
            <a:endParaRPr lang="en-GB" sz="2400" dirty="0" smtClean="0">
              <a:effectLst/>
            </a:endParaRPr>
          </a:p>
          <a:p>
            <a:pPr lvl="1"/>
            <a:r>
              <a:rPr lang="en-GB" sz="2400" dirty="0"/>
              <a:t>conceptualised as a nonlinear process</a:t>
            </a:r>
            <a:r>
              <a:rPr lang="en-GB" sz="2400" dirty="0" smtClean="0"/>
              <a:t>.</a:t>
            </a:r>
          </a:p>
          <a:p>
            <a:pPr lvl="1"/>
            <a:endParaRPr lang="en-GB" sz="2400" dirty="0" smtClean="0">
              <a:effectLst/>
            </a:endParaRPr>
          </a:p>
          <a:p>
            <a:pPr marL="457200" lvl="1" indent="0">
              <a:buNone/>
            </a:pPr>
            <a:r>
              <a:rPr lang="en-GB" sz="2400" dirty="0" smtClean="0"/>
              <a:t>NB: These categories </a:t>
            </a:r>
            <a:r>
              <a:rPr lang="en-GB" sz="2400" dirty="0"/>
              <a:t>were </a:t>
            </a:r>
            <a:r>
              <a:rPr lang="en-GB" sz="2400" u="sng" dirty="0"/>
              <a:t>not</a:t>
            </a:r>
            <a:r>
              <a:rPr lang="en-GB" sz="2400" dirty="0"/>
              <a:t> created with poetry writing in mind, our original contribution </a:t>
            </a:r>
            <a:r>
              <a:rPr lang="en-GB" sz="2400" dirty="0" smtClean="0"/>
              <a:t>we hope is our </a:t>
            </a:r>
            <a:r>
              <a:rPr lang="en-GB" sz="2400" b="1" dirty="0" smtClean="0"/>
              <a:t>adaptation</a:t>
            </a:r>
            <a:r>
              <a:rPr lang="en-GB" sz="2400" dirty="0" smtClean="0"/>
              <a:t> </a:t>
            </a:r>
            <a:r>
              <a:rPr lang="en-GB" sz="2400" dirty="0"/>
              <a:t>of them for new </a:t>
            </a:r>
            <a:r>
              <a:rPr lang="en-GB" sz="2400" dirty="0" smtClean="0"/>
              <a:t>purposes </a:t>
            </a:r>
            <a:endParaRPr lang="en-GB" sz="2400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5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050088" cy="868362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S</a:t>
            </a:r>
            <a:r>
              <a:rPr lang="en-GB" dirty="0" smtClean="0"/>
              <a:t>ocial/historical </a:t>
            </a:r>
            <a:r>
              <a:rPr lang="en-GB" dirty="0" smtClean="0"/>
              <a:t>contexts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229600" cy="5344147"/>
          </a:xfrm>
        </p:spPr>
        <p:txBody>
          <a:bodyPr>
            <a:normAutofit/>
          </a:bodyPr>
          <a:lstStyle/>
          <a:p>
            <a:r>
              <a:rPr lang="en-GB" sz="2600" dirty="0" smtClean="0"/>
              <a:t>Power </a:t>
            </a:r>
            <a:r>
              <a:rPr lang="en-GB" sz="2600" dirty="0"/>
              <a:t>relationships both </a:t>
            </a:r>
            <a:r>
              <a:rPr lang="en-GB" sz="2600" dirty="0" smtClean="0"/>
              <a:t>“enable </a:t>
            </a:r>
            <a:r>
              <a:rPr lang="en-GB" sz="2600" dirty="0"/>
              <a:t>and </a:t>
            </a:r>
            <a:r>
              <a:rPr lang="en-GB" sz="2600" dirty="0" smtClean="0"/>
              <a:t>constrain” </a:t>
            </a:r>
            <a:r>
              <a:rPr lang="en-GB" sz="2600" dirty="0" smtClean="0"/>
              <a:t>writers’ </a:t>
            </a:r>
            <a:r>
              <a:rPr lang="en-GB" sz="2600" dirty="0" smtClean="0"/>
              <a:t>“possibilities </a:t>
            </a:r>
            <a:r>
              <a:rPr lang="en-GB" sz="2600" dirty="0"/>
              <a:t>for </a:t>
            </a:r>
            <a:r>
              <a:rPr lang="en-GB" sz="2600" dirty="0" smtClean="0"/>
              <a:t>self-hood” (</a:t>
            </a:r>
            <a:r>
              <a:rPr lang="en-GB" sz="2600" dirty="0" err="1" smtClean="0"/>
              <a:t>Ivanič</a:t>
            </a:r>
            <a:r>
              <a:rPr lang="en-GB" sz="2600" dirty="0" smtClean="0"/>
              <a:t> 1998: 32)</a:t>
            </a:r>
          </a:p>
          <a:p>
            <a:r>
              <a:rPr lang="en-GB" sz="2600" dirty="0"/>
              <a:t>T</a:t>
            </a:r>
            <a:r>
              <a:rPr lang="en-GB" sz="2600" dirty="0" smtClean="0"/>
              <a:t>he “watchful gaze” (</a:t>
            </a:r>
            <a:r>
              <a:rPr lang="en-GB" sz="2600" dirty="0" err="1" smtClean="0"/>
              <a:t>Boroditskya</a:t>
            </a:r>
            <a:r>
              <a:rPr lang="en-GB" sz="2600" dirty="0" smtClean="0"/>
              <a:t> </a:t>
            </a:r>
            <a:r>
              <a:rPr lang="en-GB" sz="2600" dirty="0"/>
              <a:t>and Rosen 2015 p.68) of </a:t>
            </a:r>
            <a:r>
              <a:rPr lang="en-GB" sz="2600" dirty="0" smtClean="0"/>
              <a:t>curricula, publishers</a:t>
            </a:r>
            <a:r>
              <a:rPr lang="en-GB" sz="2600" dirty="0"/>
              <a:t>, government, </a:t>
            </a:r>
            <a:r>
              <a:rPr lang="en-GB" sz="2600" dirty="0" smtClean="0"/>
              <a:t>Ofsted and consequent “fragile space” (</a:t>
            </a:r>
            <a:r>
              <a:rPr lang="en-GB" sz="2600" dirty="0" err="1" smtClean="0"/>
              <a:t>Dymoke</a:t>
            </a:r>
            <a:r>
              <a:rPr lang="en-GB" sz="2600" dirty="0" smtClean="0"/>
              <a:t> 2012 p.15) occupied by poetry in </a:t>
            </a:r>
            <a:r>
              <a:rPr lang="en-GB" sz="2600" dirty="0" smtClean="0"/>
              <a:t>assessment-driven </a:t>
            </a:r>
            <a:r>
              <a:rPr lang="en-GB" sz="2600" dirty="0" smtClean="0"/>
              <a:t>curricula</a:t>
            </a:r>
          </a:p>
          <a:p>
            <a:r>
              <a:rPr lang="en-GB" sz="2600" dirty="0" smtClean="0"/>
              <a:t>Compton-Lily (2014</a:t>
            </a:r>
            <a:r>
              <a:rPr lang="en-GB" sz="2600" dirty="0"/>
              <a:t>)</a:t>
            </a:r>
            <a:r>
              <a:rPr lang="en-GB" sz="2600" dirty="0" smtClean="0"/>
              <a:t>: Case study of Peter, adolescent African American writer: not all children </a:t>
            </a:r>
            <a:r>
              <a:rPr lang="en-GB" sz="2600" dirty="0"/>
              <a:t>are born into social structures that enable them to </a:t>
            </a:r>
            <a:r>
              <a:rPr lang="en-GB" sz="2600" dirty="0" smtClean="0"/>
              <a:t> </a:t>
            </a:r>
            <a:r>
              <a:rPr lang="en-GB" sz="2600" dirty="0"/>
              <a:t>conform </a:t>
            </a:r>
            <a:r>
              <a:rPr lang="en-GB" sz="2600" dirty="0" smtClean="0"/>
              <a:t>to rules </a:t>
            </a:r>
            <a:r>
              <a:rPr lang="en-GB" sz="2600" dirty="0"/>
              <a:t>and </a:t>
            </a:r>
            <a:r>
              <a:rPr lang="en-GB" sz="2600" dirty="0" smtClean="0"/>
              <a:t>expectations </a:t>
            </a:r>
            <a:r>
              <a:rPr lang="en-GB" sz="2600" dirty="0"/>
              <a:t>valued </a:t>
            </a:r>
            <a:r>
              <a:rPr lang="en-GB" sz="2600" dirty="0" smtClean="0"/>
              <a:t>on “fields of play” (Bourdieu 1980: 54)</a:t>
            </a:r>
          </a:p>
          <a:p>
            <a:pPr marL="0" indent="0">
              <a:buNone/>
            </a:pPr>
            <a:endParaRPr lang="en-GB" sz="2800" dirty="0" smtClean="0"/>
          </a:p>
          <a:p>
            <a:endParaRPr lang="en-GB" sz="2800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5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ocal </a:t>
            </a:r>
            <a:r>
              <a:rPr lang="en-GB" dirty="0" smtClean="0"/>
              <a:t>contexts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000" dirty="0" smtClean="0"/>
              <a:t>Andrews and Smith (2011): case study of Sean, adolescent poet-performer</a:t>
            </a:r>
          </a:p>
          <a:p>
            <a:r>
              <a:rPr lang="en-GB" sz="2900" dirty="0" smtClean="0"/>
              <a:t>Friendship groups operating in and across school boundaries</a:t>
            </a:r>
          </a:p>
          <a:p>
            <a:r>
              <a:rPr lang="en-GB" sz="2900" dirty="0" smtClean="0"/>
              <a:t>The importance of feedback in workshops and performances</a:t>
            </a:r>
          </a:p>
          <a:p>
            <a:r>
              <a:rPr lang="en-GB" sz="2900" dirty="0" smtClean="0"/>
              <a:t>The impact of informal networks on both Sean’s process: he began “mining” old drafts for new effects; and on his goals: he began to position his writing differently, with much more </a:t>
            </a:r>
            <a:r>
              <a:rPr lang="en-GB" sz="2900" dirty="0" smtClean="0"/>
              <a:t>explicit </a:t>
            </a:r>
            <a:r>
              <a:rPr lang="en-GB" sz="2900" dirty="0" smtClean="0"/>
              <a:t>social goals</a:t>
            </a:r>
          </a:p>
          <a:p>
            <a:r>
              <a:rPr lang="en-GB" sz="2900" dirty="0" smtClean="0"/>
              <a:t>Poetry writing as a transference from inner to outer speech</a:t>
            </a:r>
          </a:p>
          <a:p>
            <a:pPr lvl="1"/>
            <a:endParaRPr lang="en-GB" sz="2400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245" y="332656"/>
            <a:ext cx="8568952" cy="868362"/>
          </a:xfrm>
        </p:spPr>
        <p:txBody>
          <a:bodyPr/>
          <a:lstStyle/>
          <a:p>
            <a:pPr algn="l"/>
            <a:r>
              <a:rPr lang="en-US" dirty="0" smtClean="0"/>
              <a:t>Classroom </a:t>
            </a:r>
            <a:r>
              <a:rPr lang="en-US" dirty="0" smtClean="0"/>
              <a:t>curriculum &amp; </a:t>
            </a:r>
            <a:r>
              <a:rPr lang="en-US" dirty="0" smtClean="0"/>
              <a:t>pedagogy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8352928" cy="5373216"/>
          </a:xfrm>
        </p:spPr>
        <p:txBody>
          <a:bodyPr>
            <a:noAutofit/>
          </a:bodyPr>
          <a:lstStyle/>
          <a:p>
            <a:r>
              <a:rPr lang="en-GB" sz="2600" dirty="0" smtClean="0"/>
              <a:t>Intellectual </a:t>
            </a:r>
            <a:r>
              <a:rPr lang="en-GB" sz="2600" dirty="0"/>
              <a:t>lives of teachers have a direct impact on </a:t>
            </a:r>
            <a:r>
              <a:rPr lang="en-GB" sz="2600" dirty="0" smtClean="0"/>
              <a:t>classroom </a:t>
            </a:r>
            <a:r>
              <a:rPr lang="en-GB" sz="2600" dirty="0"/>
              <a:t>conditions and specific approaches used to teach the </a:t>
            </a:r>
            <a:r>
              <a:rPr lang="en-GB" sz="2600" dirty="0" smtClean="0"/>
              <a:t>genre (</a:t>
            </a:r>
            <a:r>
              <a:rPr lang="en-GB" sz="2600" dirty="0" err="1" smtClean="0"/>
              <a:t>Dymoke</a:t>
            </a:r>
            <a:r>
              <a:rPr lang="en-GB" sz="2600" dirty="0" smtClean="0"/>
              <a:t> 2000, Wilson 2010, 2013) </a:t>
            </a:r>
          </a:p>
          <a:p>
            <a:r>
              <a:rPr lang="en-GB" sz="2600" dirty="0" smtClean="0"/>
              <a:t>The centrality of the workshop approach (Graves, 1983</a:t>
            </a:r>
            <a:r>
              <a:rPr lang="en-GB" sz="2600" dirty="0" smtClean="0"/>
              <a:t>):</a:t>
            </a:r>
            <a:endParaRPr lang="en-GB" sz="2600" dirty="0" smtClean="0"/>
          </a:p>
          <a:p>
            <a:pPr lvl="1"/>
            <a:r>
              <a:rPr lang="en-GB" sz="2600" dirty="0" smtClean="0"/>
              <a:t>Inherently social, using a dialogic teaching style (Yates 1999) </a:t>
            </a:r>
          </a:p>
          <a:p>
            <a:pPr lvl="1"/>
            <a:r>
              <a:rPr lang="en-GB" sz="2600" dirty="0" smtClean="0"/>
              <a:t>“Energy” of writing </a:t>
            </a:r>
            <a:r>
              <a:rPr lang="en-GB" sz="2600" dirty="0"/>
              <a:t>in a group can often “force a poem into being” that would not have been written elsewhere </a:t>
            </a:r>
            <a:r>
              <a:rPr lang="en-GB" sz="2600" dirty="0" smtClean="0"/>
              <a:t>(</a:t>
            </a:r>
            <a:r>
              <a:rPr lang="en-GB" sz="2600" dirty="0" err="1" smtClean="0"/>
              <a:t>Sansom</a:t>
            </a:r>
            <a:r>
              <a:rPr lang="en-GB" sz="2600" dirty="0" smtClean="0"/>
              <a:t> 1994</a:t>
            </a:r>
            <a:r>
              <a:rPr lang="en-GB" sz="2600" dirty="0"/>
              <a:t>, p. 67). </a:t>
            </a:r>
            <a:endParaRPr lang="en-GB" sz="2600" dirty="0" smtClean="0"/>
          </a:p>
          <a:p>
            <a:pPr lvl="1"/>
            <a:r>
              <a:rPr lang="en-GB" sz="2600" dirty="0" smtClean="0"/>
              <a:t>Other </a:t>
            </a:r>
            <a:r>
              <a:rPr lang="en-GB" sz="2600" dirty="0"/>
              <a:t>poets </a:t>
            </a:r>
            <a:r>
              <a:rPr lang="en-GB" sz="2600" dirty="0" smtClean="0"/>
              <a:t>compared “from </a:t>
            </a:r>
            <a:r>
              <a:rPr lang="en-GB" sz="2600" dirty="0"/>
              <a:t>the </a:t>
            </a:r>
            <a:r>
              <a:rPr lang="en-GB" sz="2600" dirty="0" smtClean="0"/>
              <a:t>inside” (Carpenter</a:t>
            </a:r>
            <a:r>
              <a:rPr lang="en-GB" sz="2600" dirty="0"/>
              <a:t>, </a:t>
            </a:r>
            <a:r>
              <a:rPr lang="en-GB" sz="2600" dirty="0" smtClean="0"/>
              <a:t>2016: 77</a:t>
            </a:r>
            <a:r>
              <a:rPr lang="en-GB" sz="2600" dirty="0"/>
              <a:t>) as </a:t>
            </a:r>
            <a:r>
              <a:rPr lang="en-GB" sz="2600" dirty="0" smtClean="0"/>
              <a:t>“fellow-practitioners” (Carpenter</a:t>
            </a:r>
            <a:r>
              <a:rPr lang="en-GB" sz="2600" dirty="0"/>
              <a:t>, </a:t>
            </a:r>
            <a:r>
              <a:rPr lang="en-GB" sz="2600" dirty="0" smtClean="0"/>
              <a:t>2013: 323</a:t>
            </a:r>
            <a:r>
              <a:rPr lang="en-GB" sz="2600" dirty="0"/>
              <a:t>), not critics (Cook, 2001</a:t>
            </a:r>
            <a:r>
              <a:rPr lang="en-GB" sz="2600" dirty="0" smtClean="0"/>
              <a:t>)</a:t>
            </a:r>
            <a:endParaRPr lang="en-GB" sz="2600" dirty="0" smtClean="0"/>
          </a:p>
        </p:txBody>
      </p:sp>
      <p:pic>
        <p:nvPicPr>
          <p:cNvPr id="5" name="Picture 4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6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</a:t>
            </a:r>
            <a:r>
              <a:rPr lang="en-GB" dirty="0" smtClean="0"/>
              <a:t>interactions &amp; communities of writers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7313613" cy="4056062"/>
          </a:xfrm>
        </p:spPr>
        <p:txBody>
          <a:bodyPr>
            <a:normAutofit lnSpcReduction="10000"/>
          </a:bodyPr>
          <a:lstStyle/>
          <a:p>
            <a:r>
              <a:rPr lang="en-GB" sz="2600" dirty="0" smtClean="0"/>
              <a:t>The benefits of “teamwork” (Schultz and </a:t>
            </a:r>
            <a:r>
              <a:rPr lang="en-GB" sz="2600" dirty="0" err="1" smtClean="0"/>
              <a:t>Fecho</a:t>
            </a:r>
            <a:r>
              <a:rPr lang="en-GB" sz="2600" dirty="0" smtClean="0"/>
              <a:t>, 2000: 57)</a:t>
            </a:r>
          </a:p>
          <a:p>
            <a:r>
              <a:rPr lang="en-GB" sz="2600" dirty="0" smtClean="0"/>
              <a:t>Schultz (1997): </a:t>
            </a:r>
            <a:r>
              <a:rPr lang="en-GB" sz="2600" dirty="0"/>
              <a:t>c</a:t>
            </a:r>
            <a:r>
              <a:rPr lang="en-GB" sz="2600" dirty="0" smtClean="0"/>
              <a:t>ase study of </a:t>
            </a:r>
            <a:r>
              <a:rPr lang="en-GB" sz="2600" dirty="0" smtClean="0"/>
              <a:t>Roderick -</a:t>
            </a:r>
            <a:endParaRPr lang="en-GB" sz="2600" dirty="0" smtClean="0"/>
          </a:p>
          <a:p>
            <a:pPr lvl="1"/>
            <a:r>
              <a:rPr lang="en-GB" sz="2600" dirty="0" smtClean="0"/>
              <a:t>Inviting others into his network, borrowing from those who joined him</a:t>
            </a:r>
          </a:p>
          <a:p>
            <a:r>
              <a:rPr lang="en-GB" sz="2600" dirty="0" smtClean="0"/>
              <a:t>Dyson (2005: 159): case study of </a:t>
            </a:r>
            <a:r>
              <a:rPr lang="en-GB" sz="2600" dirty="0" err="1" smtClean="0"/>
              <a:t>Tionna</a:t>
            </a:r>
            <a:r>
              <a:rPr lang="en-GB" sz="2600" dirty="0" smtClean="0"/>
              <a:t> -</a:t>
            </a:r>
            <a:endParaRPr lang="en-GB" sz="2600" dirty="0" smtClean="0"/>
          </a:p>
          <a:p>
            <a:pPr lvl="1"/>
            <a:r>
              <a:rPr lang="en-GB" sz="2600" dirty="0" smtClean="0"/>
              <a:t>“Unofficial performers for and with [friends] throughout the day”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2600" dirty="0" smtClean="0"/>
              <a:t>How far are these unofficial literacies given credence by policy makers, and in schools?</a:t>
            </a:r>
            <a:endParaRPr lang="en-GB" sz="2600" dirty="0"/>
          </a:p>
          <a:p>
            <a:pPr lvl="1"/>
            <a:endParaRPr lang="en-GB" dirty="0" smtClean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0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43857"/>
            <a:ext cx="3895726" cy="287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48680"/>
            <a:ext cx="4038600" cy="280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20688"/>
            <a:ext cx="284797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620688"/>
            <a:ext cx="14770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Elizabeth </a:t>
            </a:r>
          </a:p>
          <a:p>
            <a:r>
              <a:rPr lang="en-GB" dirty="0" smtClean="0"/>
              <a:t>Bishop </a:t>
            </a:r>
          </a:p>
          <a:p>
            <a:r>
              <a:rPr lang="en-GB" dirty="0" smtClean="0"/>
              <a:t>and</a:t>
            </a:r>
          </a:p>
          <a:p>
            <a:r>
              <a:rPr lang="en-GB" dirty="0" smtClean="0"/>
              <a:t>Robert Lowell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187624" y="6430507"/>
            <a:ext cx="1861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 Belfast Group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444629" y="3392780"/>
            <a:ext cx="2039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 New York Poets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4211960" y="3762112"/>
            <a:ext cx="4504487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C</a:t>
            </a:r>
            <a:r>
              <a:rPr lang="en-GB" sz="2400" dirty="0" smtClean="0">
                <a:solidFill>
                  <a:schemeClr val="bg1"/>
                </a:solidFill>
              </a:rPr>
              <a:t>onnection </a:t>
            </a:r>
            <a:r>
              <a:rPr lang="en-GB" sz="2400" dirty="0">
                <a:solidFill>
                  <a:schemeClr val="bg1"/>
                </a:solidFill>
              </a:rPr>
              <a:t>between individuals’ progress and the benefits of “teamwork</a:t>
            </a:r>
            <a:r>
              <a:rPr lang="en-GB" sz="2400" dirty="0" smtClean="0">
                <a:solidFill>
                  <a:schemeClr val="bg1"/>
                </a:solidFill>
              </a:rPr>
              <a:t>” ? We think this </a:t>
            </a:r>
            <a:r>
              <a:rPr lang="en-GB" sz="2400" b="1" dirty="0" smtClean="0">
                <a:solidFill>
                  <a:schemeClr val="bg1"/>
                </a:solidFill>
              </a:rPr>
              <a:t>leads</a:t>
            </a:r>
            <a:r>
              <a:rPr lang="en-GB" sz="2400" dirty="0" smtClean="0">
                <a:solidFill>
                  <a:schemeClr val="bg1"/>
                </a:solidFill>
              </a:rPr>
              <a:t> to explicit </a:t>
            </a:r>
            <a:r>
              <a:rPr lang="en-GB" sz="2400" dirty="0">
                <a:solidFill>
                  <a:schemeClr val="bg1"/>
                </a:solidFill>
              </a:rPr>
              <a:t>parallel between </a:t>
            </a:r>
            <a:r>
              <a:rPr lang="en-GB" sz="2400" dirty="0" err="1">
                <a:solidFill>
                  <a:schemeClr val="bg1"/>
                </a:solidFill>
              </a:rPr>
              <a:t>Vygotsky’s</a:t>
            </a:r>
            <a:r>
              <a:rPr lang="en-GB" sz="2400" dirty="0">
                <a:solidFill>
                  <a:schemeClr val="bg1"/>
                </a:solidFill>
              </a:rPr>
              <a:t> notion of inner and outer speech and individuals’ social engagement with others.</a:t>
            </a:r>
          </a:p>
        </p:txBody>
      </p:sp>
      <p:pic>
        <p:nvPicPr>
          <p:cNvPr id="11" name="Picture 10" descr="UniLogo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0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</a:t>
            </a:r>
            <a:r>
              <a:rPr lang="en-GB" dirty="0" smtClean="0"/>
              <a:t>identities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7313613" cy="4790206"/>
          </a:xfrm>
        </p:spPr>
        <p:txBody>
          <a:bodyPr>
            <a:normAutofit lnSpcReduction="10000"/>
          </a:bodyPr>
          <a:lstStyle/>
          <a:p>
            <a:r>
              <a:rPr lang="en-GB" sz="2800" dirty="0" smtClean="0"/>
              <a:t>“Writing </a:t>
            </a:r>
            <a:r>
              <a:rPr lang="en-GB" sz="2800" dirty="0"/>
              <a:t>is an act of identity in which people align themselves with socio-culturally shaped possibilities of </a:t>
            </a:r>
            <a:r>
              <a:rPr lang="en-GB" sz="2800" dirty="0" smtClean="0"/>
              <a:t>self-hood” (</a:t>
            </a:r>
            <a:r>
              <a:rPr lang="en-GB" sz="2800" dirty="0" err="1" smtClean="0"/>
              <a:t>Ivanič</a:t>
            </a:r>
            <a:r>
              <a:rPr lang="en-GB" sz="2800" dirty="0" smtClean="0"/>
              <a:t> 1998: 32)</a:t>
            </a:r>
          </a:p>
          <a:p>
            <a:r>
              <a:rPr lang="en-GB" sz="2800" dirty="0" smtClean="0"/>
              <a:t>“If </a:t>
            </a:r>
            <a:r>
              <a:rPr lang="en-GB" sz="2800" dirty="0"/>
              <a:t>you have no access to the social practice, you don't get in the Discourse, you don't have </a:t>
            </a:r>
            <a:r>
              <a:rPr lang="en-GB" sz="2800" dirty="0" smtClean="0"/>
              <a:t>it” (Gee 2015: 168)  -- Heaney merged official &amp; </a:t>
            </a:r>
            <a:r>
              <a:rPr lang="en-GB" sz="2800" dirty="0" err="1" smtClean="0"/>
              <a:t>unoffocial</a:t>
            </a:r>
            <a:r>
              <a:rPr lang="en-GB" sz="2800" dirty="0" smtClean="0"/>
              <a:t> poetry/social practices of his life to gain entry? </a:t>
            </a:r>
          </a:p>
          <a:p>
            <a:pPr lvl="1"/>
            <a:r>
              <a:rPr lang="en-GB" sz="2400" dirty="0" err="1" smtClean="0"/>
              <a:t>Cremin</a:t>
            </a:r>
            <a:r>
              <a:rPr lang="en-GB" sz="2400" dirty="0" smtClean="0"/>
              <a:t> (2006): </a:t>
            </a:r>
            <a:r>
              <a:rPr lang="en-GB" sz="2400" dirty="0"/>
              <a:t>risk-taking, uncertainty and </a:t>
            </a:r>
            <a:r>
              <a:rPr lang="en-GB" sz="2400" dirty="0" smtClean="0"/>
              <a:t>disorientation of teachers </a:t>
            </a:r>
            <a:r>
              <a:rPr lang="en-GB" sz="2400" i="1" dirty="0" smtClean="0">
                <a:solidFill>
                  <a:srgbClr val="860908"/>
                </a:solidFill>
              </a:rPr>
              <a:t>becoming writers</a:t>
            </a:r>
          </a:p>
          <a:p>
            <a:pPr lvl="1"/>
            <a:r>
              <a:rPr lang="en-GB" sz="2400" dirty="0" err="1" smtClean="0"/>
              <a:t>Dymoke</a:t>
            </a:r>
            <a:r>
              <a:rPr lang="en-GB" sz="2400" dirty="0" smtClean="0"/>
              <a:t> (2017): Spoken Word performers offered membership into a community of writers</a:t>
            </a:r>
          </a:p>
          <a:p>
            <a:pPr marL="0" indent="0">
              <a:buNone/>
            </a:pPr>
            <a:endParaRPr lang="en-GB" sz="2800" dirty="0" smtClean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1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 </a:t>
            </a:r>
            <a:r>
              <a:rPr lang="en-GB" dirty="0" smtClean="0"/>
              <a:t>non-linear process of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229600" cy="4875447"/>
          </a:xfrm>
        </p:spPr>
        <p:txBody>
          <a:bodyPr>
            <a:normAutofit/>
          </a:bodyPr>
          <a:lstStyle/>
          <a:p>
            <a:r>
              <a:rPr lang="en-GB" sz="2600" dirty="0" smtClean="0"/>
              <a:t>The “ludic” and “scavenging” art-form of poetry which learners  have “conversations” with (</a:t>
            </a:r>
            <a:r>
              <a:rPr lang="en-GB" sz="2600" dirty="0" err="1" smtClean="0"/>
              <a:t>Boroditskaya</a:t>
            </a:r>
            <a:r>
              <a:rPr lang="en-GB" sz="2600" dirty="0" smtClean="0"/>
              <a:t> and Rosen: 2015: 69, 73): amazing potential</a:t>
            </a:r>
          </a:p>
          <a:p>
            <a:r>
              <a:rPr lang="en-GB" sz="2600" dirty="0" smtClean="0"/>
              <a:t>Poetry is also demanding: Wilson’s (2009) eighteen-month study of poetry written by primary aged children</a:t>
            </a:r>
          </a:p>
          <a:p>
            <a:pPr lvl="1"/>
            <a:r>
              <a:rPr lang="en-GB" sz="2600" dirty="0" smtClean="0"/>
              <a:t>Progress was non-linear, and often looked like nonsense as they “unlearned” the habits of writing prose</a:t>
            </a:r>
          </a:p>
          <a:p>
            <a:pPr lvl="1"/>
            <a:r>
              <a:rPr lang="en-GB" sz="2600" dirty="0" smtClean="0"/>
              <a:t>Learners’ organisational schemas need to keep up with other aspects of poetry composition (i.e. layout as well as syntax, word choice, meaning)</a:t>
            </a:r>
            <a:endParaRPr lang="en-GB" sz="2600" dirty="0"/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4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99312"/>
            <a:ext cx="6192688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89016" y="11663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>
                <a:latin typeface="Calibri" charset="0"/>
                <a:ea typeface="Calibri" charset="0"/>
                <a:cs typeface="Times New Roman" charset="0"/>
              </a:rPr>
              <a:t>From: Wilson</a:t>
            </a: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, A., &amp; </a:t>
            </a:r>
            <a:r>
              <a:rPr lang="en-GB" dirty="0" err="1">
                <a:latin typeface="Calibri" charset="0"/>
                <a:ea typeface="Calibri" charset="0"/>
                <a:cs typeface="Times New Roman" charset="0"/>
              </a:rPr>
              <a:t>Dymoke</a:t>
            </a: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, S. (2017). Towards a model of poetry writing development as a socially contextualised process. </a:t>
            </a:r>
            <a:r>
              <a:rPr lang="en-GB" i="1" dirty="0">
                <a:latin typeface="Calibri" charset="0"/>
                <a:ea typeface="Calibri" charset="0"/>
                <a:cs typeface="Times New Roman" charset="0"/>
              </a:rPr>
              <a:t>Journal of Writing Research</a:t>
            </a: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, </a:t>
            </a:r>
            <a:r>
              <a:rPr lang="en-GB" i="1" dirty="0">
                <a:latin typeface="Calibri" charset="0"/>
                <a:ea typeface="Calibri" charset="0"/>
                <a:cs typeface="Times New Roman" charset="0"/>
              </a:rPr>
              <a:t>9</a:t>
            </a: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(2), 127-150. doi:</a:t>
            </a:r>
            <a:r>
              <a:rPr lang="en-GB" u="sng" dirty="0">
                <a:solidFill>
                  <a:srgbClr val="0433FF"/>
                </a:solidFill>
                <a:latin typeface="Calibri" charset="0"/>
                <a:ea typeface="Calibri" charset="0"/>
                <a:cs typeface="Times New Roman" charset="0"/>
                <a:hlinkClick r:id="rId3"/>
              </a:rPr>
              <a:t>10.17239/jowr-2017.09.02.02</a:t>
            </a:r>
            <a:r>
              <a:rPr lang="en-GB" dirty="0"/>
              <a:t> </a:t>
            </a:r>
            <a:endParaRPr lang="en-US" dirty="0"/>
          </a:p>
        </p:txBody>
      </p:sp>
      <p:pic>
        <p:nvPicPr>
          <p:cNvPr id="6" name="Picture 5" descr="UniLogo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 conclusion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1416"/>
            <a:ext cx="8208912" cy="525658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5500" dirty="0"/>
              <a:t>We want </a:t>
            </a:r>
            <a:r>
              <a:rPr lang="en-GB" sz="5500" dirty="0">
                <a:solidFill>
                  <a:srgbClr val="000000"/>
                </a:solidFill>
              </a:rPr>
              <a:t>o</a:t>
            </a:r>
            <a:r>
              <a:rPr lang="en-GB" sz="5500" dirty="0" smtClean="0">
                <a:solidFill>
                  <a:srgbClr val="000000"/>
                </a:solidFill>
              </a:rPr>
              <a:t>ur </a:t>
            </a:r>
            <a:r>
              <a:rPr lang="en-GB" sz="5500" dirty="0">
                <a:solidFill>
                  <a:srgbClr val="000000"/>
                </a:solidFill>
              </a:rPr>
              <a:t>model of poetry writing development (</a:t>
            </a:r>
            <a:r>
              <a:rPr lang="en-GB" sz="5500" i="1" dirty="0">
                <a:solidFill>
                  <a:srgbClr val="000000"/>
                </a:solidFill>
              </a:rPr>
              <a:t>Figure 2</a:t>
            </a:r>
            <a:r>
              <a:rPr lang="en-GB" sz="5500" dirty="0" smtClean="0">
                <a:solidFill>
                  <a:srgbClr val="000000"/>
                </a:solidFill>
              </a:rPr>
              <a:t>) t</a:t>
            </a:r>
            <a:r>
              <a:rPr lang="en-US" sz="5500" dirty="0" smtClean="0"/>
              <a:t>o reflect:</a:t>
            </a:r>
          </a:p>
          <a:p>
            <a:r>
              <a:rPr lang="en-US" sz="5500" dirty="0" smtClean="0"/>
              <a:t>Sense </a:t>
            </a:r>
            <a:r>
              <a:rPr lang="en-US" sz="5500" dirty="0" smtClean="0"/>
              <a:t>of journey &gt;&gt;&gt;through the poem&gt;&gt;&gt; in and out of exterior world &gt;&gt;&gt; might involve lengthy travel/time&gt;&gt;&gt; might move through varied contexts&gt;&gt;&gt; might </a:t>
            </a:r>
            <a:r>
              <a:rPr lang="en-US" sz="5500" dirty="0"/>
              <a:t>not reach its destination </a:t>
            </a:r>
          </a:p>
          <a:p>
            <a:r>
              <a:rPr lang="en-GB" sz="5500" dirty="0">
                <a:solidFill>
                  <a:srgbClr val="000000"/>
                </a:solidFill>
              </a:rPr>
              <a:t>T</a:t>
            </a:r>
            <a:r>
              <a:rPr lang="en-GB" sz="5500" dirty="0" smtClean="0">
                <a:solidFill>
                  <a:srgbClr val="000000"/>
                </a:solidFill>
              </a:rPr>
              <a:t>hat </a:t>
            </a:r>
            <a:r>
              <a:rPr lang="en-GB" sz="5500" dirty="0">
                <a:solidFill>
                  <a:srgbClr val="000000"/>
                </a:solidFill>
              </a:rPr>
              <a:t>for inner speech to become visible in outer speech, in the form of a poem, it has first to enter into an </a:t>
            </a:r>
            <a:r>
              <a:rPr lang="en-GB" sz="5500" dirty="0" smtClean="0">
                <a:solidFill>
                  <a:srgbClr val="000000"/>
                </a:solidFill>
              </a:rPr>
              <a:t>“inner </a:t>
            </a:r>
            <a:r>
              <a:rPr lang="en-GB" sz="5500" dirty="0">
                <a:solidFill>
                  <a:srgbClr val="000000"/>
                </a:solidFill>
              </a:rPr>
              <a:t>dialogue with </a:t>
            </a:r>
            <a:r>
              <a:rPr lang="en-GB" sz="5500" dirty="0" smtClean="0">
                <a:solidFill>
                  <a:srgbClr val="000000"/>
                </a:solidFill>
              </a:rPr>
              <a:t>ourselves” </a:t>
            </a:r>
            <a:r>
              <a:rPr lang="en-GB" sz="5500" dirty="0">
                <a:solidFill>
                  <a:srgbClr val="000000"/>
                </a:solidFill>
              </a:rPr>
              <a:t>(</a:t>
            </a:r>
            <a:r>
              <a:rPr lang="en-GB" sz="5500" dirty="0" err="1">
                <a:solidFill>
                  <a:srgbClr val="000000"/>
                </a:solidFill>
              </a:rPr>
              <a:t>Barrs</a:t>
            </a:r>
            <a:r>
              <a:rPr lang="en-GB" sz="5500" dirty="0">
                <a:solidFill>
                  <a:srgbClr val="000000"/>
                </a:solidFill>
              </a:rPr>
              <a:t>, 2016, p.246</a:t>
            </a:r>
            <a:r>
              <a:rPr lang="en-GB" sz="5500" dirty="0" smtClean="0">
                <a:solidFill>
                  <a:srgbClr val="000000"/>
                </a:solidFill>
              </a:rPr>
              <a:t>)</a:t>
            </a:r>
          </a:p>
          <a:p>
            <a:pPr marL="114300" indent="0">
              <a:buNone/>
            </a:pPr>
            <a:endParaRPr lang="en-GB" sz="5500" dirty="0">
              <a:solidFill>
                <a:srgbClr val="000000"/>
              </a:solidFill>
            </a:endParaRPr>
          </a:p>
          <a:p>
            <a:pPr marL="114300" indent="0">
              <a:buNone/>
            </a:pPr>
            <a:r>
              <a:rPr lang="en-GB" sz="5500" b="1" dirty="0" smtClean="0">
                <a:solidFill>
                  <a:srgbClr val="000000"/>
                </a:solidFill>
              </a:rPr>
              <a:t>We </a:t>
            </a:r>
            <a:r>
              <a:rPr lang="en-GB" sz="5500" b="1" dirty="0">
                <a:solidFill>
                  <a:srgbClr val="000000"/>
                </a:solidFill>
              </a:rPr>
              <a:t>argue that this dialogic function of inner speech mirrors and mimics the dialogue inherent in the social contexts in our </a:t>
            </a:r>
            <a:r>
              <a:rPr lang="en-GB" sz="5500" b="1" dirty="0" smtClean="0">
                <a:solidFill>
                  <a:srgbClr val="000000"/>
                </a:solidFill>
              </a:rPr>
              <a:t>model</a:t>
            </a:r>
          </a:p>
          <a:p>
            <a:pPr marL="0" indent="0">
              <a:buNone/>
            </a:pPr>
            <a:r>
              <a:rPr lang="en-GB" sz="5100" b="1" dirty="0"/>
              <a:t> </a:t>
            </a:r>
            <a:endParaRPr lang="en-GB" sz="5100" b="1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Uni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0704" y="6413558"/>
            <a:ext cx="1153296" cy="4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3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641</TotalTime>
  <Words>1243</Words>
  <Application>Microsoft Office PowerPoint</Application>
  <PresentationFormat>On-screen Show (4:3)</PresentationFormat>
  <Paragraphs>97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Adjacency</vt:lpstr>
      <vt:lpstr>Towards a model of poetry writing development </vt:lpstr>
      <vt:lpstr>PowerPoint Presentation</vt:lpstr>
      <vt:lpstr>Who are we &amp; what is our research about? </vt:lpstr>
      <vt:lpstr>PowerPoint Presentation</vt:lpstr>
      <vt:lpstr>Theoretical framework</vt:lpstr>
      <vt:lpstr>Bakhtin: The dialogic imagination </vt:lpstr>
      <vt:lpstr>How do poets ‘develop’? </vt:lpstr>
      <vt:lpstr>Schultz and Fecho’s model </vt:lpstr>
      <vt:lpstr>Social/historical contexts</vt:lpstr>
      <vt:lpstr>Local contexts</vt:lpstr>
      <vt:lpstr>Classroom curriculum &amp; pedagogy </vt:lpstr>
      <vt:lpstr>Social interactions &amp; communities of writers</vt:lpstr>
      <vt:lpstr>PowerPoint Presentation</vt:lpstr>
      <vt:lpstr>Social identities</vt:lpstr>
      <vt:lpstr>A non-linear process of development</vt:lpstr>
      <vt:lpstr>PowerPoint Presentation</vt:lpstr>
      <vt:lpstr>In conclusion…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a theory of poetry writing development as a socially contextualised process</dc:title>
  <dc:creator>Anthony Wilson</dc:creator>
  <cp:lastModifiedBy>Anthony Wilson</cp:lastModifiedBy>
  <cp:revision>56</cp:revision>
  <cp:lastPrinted>2017-03-09T14:01:37Z</cp:lastPrinted>
  <dcterms:created xsi:type="dcterms:W3CDTF">2017-03-09T08:05:31Z</dcterms:created>
  <dcterms:modified xsi:type="dcterms:W3CDTF">2018-06-19T16:18:20Z</dcterms:modified>
</cp:coreProperties>
</file>