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handoutMasterIdLst>
    <p:handoutMasterId r:id="rId20"/>
  </p:handoutMasterIdLst>
  <p:sldIdLst>
    <p:sldId id="256" r:id="rId2"/>
    <p:sldId id="257" r:id="rId3"/>
    <p:sldId id="263" r:id="rId4"/>
    <p:sldId id="264" r:id="rId5"/>
    <p:sldId id="265" r:id="rId6"/>
    <p:sldId id="266" r:id="rId7"/>
    <p:sldId id="267" r:id="rId8"/>
    <p:sldId id="268" r:id="rId9"/>
    <p:sldId id="269" r:id="rId10"/>
    <p:sldId id="270" r:id="rId11"/>
    <p:sldId id="273" r:id="rId12"/>
    <p:sldId id="274" r:id="rId13"/>
    <p:sldId id="275" r:id="rId14"/>
    <p:sldId id="262" r:id="rId15"/>
    <p:sldId id="276" r:id="rId16"/>
    <p:sldId id="260" r:id="rId17"/>
    <p:sldId id="261" r:id="rId18"/>
    <p:sldId id="258" r:id="rId1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70" d="100"/>
          <a:sy n="70" d="100"/>
        </p:scale>
        <p:origin x="-1386" y="1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02B49C3-9E21-47E5-BF2D-95B5B40371C6}" type="datetimeFigureOut">
              <a:rPr lang="en-GB" smtClean="0"/>
              <a:t>29/06/2014</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5D99B0F2-9F1E-4309-AC04-B19513E79E7F}" type="slidenum">
              <a:rPr lang="en-GB" smtClean="0"/>
              <a:t>‹#›</a:t>
            </a:fld>
            <a:endParaRPr lang="en-GB"/>
          </a:p>
        </p:txBody>
      </p:sp>
    </p:spTree>
    <p:extLst>
      <p:ext uri="{BB962C8B-B14F-4D97-AF65-F5344CB8AC3E}">
        <p14:creationId xmlns:p14="http://schemas.microsoft.com/office/powerpoint/2010/main" val="344578119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9C5AAF2B-121D-4484-85D8-EB15762725CF}" type="datetimeFigureOut">
              <a:rPr lang="en-GB" smtClean="0"/>
              <a:t>29/06/2014</a:t>
            </a:fld>
            <a:endParaRPr lang="en-GB"/>
          </a:p>
        </p:txBody>
      </p:sp>
      <p:sp>
        <p:nvSpPr>
          <p:cNvPr id="17" name="Footer Placeholder 16"/>
          <p:cNvSpPr>
            <a:spLocks noGrp="1"/>
          </p:cNvSpPr>
          <p:nvPr>
            <p:ph type="ftr" sz="quarter" idx="11"/>
          </p:nvPr>
        </p:nvSpPr>
        <p:spPr>
          <a:xfrm>
            <a:off x="5410200" y="4205288"/>
            <a:ext cx="1295400" cy="457200"/>
          </a:xfrm>
        </p:spPr>
        <p:txBody>
          <a:bodyPr/>
          <a:lstStyle/>
          <a:p>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8013528-264D-4CBD-8459-AF371A65FD65}"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5AAF2B-121D-4484-85D8-EB15762725CF}" type="datetimeFigureOut">
              <a:rPr lang="en-GB" smtClean="0"/>
              <a:t>29/06/2014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013528-264D-4CBD-8459-AF371A65FD65}"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C5AAF2B-121D-4484-85D8-EB15762725CF}" type="datetimeFigureOut">
              <a:rPr lang="en-GB" smtClean="0"/>
              <a:t>29/06/2014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013528-264D-4CBD-8459-AF371A65FD65}"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5AAF2B-121D-4484-85D8-EB15762725CF}" type="datetimeFigureOut">
              <a:rPr lang="en-GB" smtClean="0"/>
              <a:t>29/06/2014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013528-264D-4CBD-8459-AF371A65FD65}"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9C5AAF2B-121D-4484-85D8-EB15762725CF}" type="datetimeFigureOut">
              <a:rPr lang="en-GB" smtClean="0"/>
              <a:t>29/06/2014</a:t>
            </a:fld>
            <a:endParaRPr lang="en-GB"/>
          </a:p>
        </p:txBody>
      </p:sp>
      <p:sp>
        <p:nvSpPr>
          <p:cNvPr id="27" name="Slide Number Placeholder 26"/>
          <p:cNvSpPr>
            <a:spLocks noGrp="1"/>
          </p:cNvSpPr>
          <p:nvPr>
            <p:ph type="sldNum" sz="quarter" idx="11"/>
          </p:nvPr>
        </p:nvSpPr>
        <p:spPr/>
        <p:txBody>
          <a:bodyPr rtlCol="0"/>
          <a:lstStyle/>
          <a:p>
            <a:fld id="{38013528-264D-4CBD-8459-AF371A65FD65}" type="slidenum">
              <a:rPr lang="en-GB" smtClean="0"/>
              <a:t>‹#›</a:t>
            </a:fld>
            <a:endParaRPr lang="en-GB"/>
          </a:p>
        </p:txBody>
      </p:sp>
      <p:sp>
        <p:nvSpPr>
          <p:cNvPr id="28" name="Footer Placeholder 27"/>
          <p:cNvSpPr>
            <a:spLocks noGrp="1"/>
          </p:cNvSpPr>
          <p:nvPr>
            <p:ph type="ftr" sz="quarter" idx="12"/>
          </p:nvPr>
        </p:nvSpPr>
        <p:spPr/>
        <p:txBody>
          <a:bodyPr rtlCol="0"/>
          <a:lstStyle/>
          <a:p>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9C5AAF2B-121D-4484-85D8-EB15762725CF}" type="datetimeFigureOut">
              <a:rPr lang="en-GB" smtClean="0"/>
              <a:t>29/06/2014</a:t>
            </a:fld>
            <a:endParaRPr lang="en-GB"/>
          </a:p>
        </p:txBody>
      </p:sp>
      <p:sp>
        <p:nvSpPr>
          <p:cNvPr id="4" name="Footer Placeholder 3"/>
          <p:cNvSpPr>
            <a:spLocks noGrp="1"/>
          </p:cNvSpPr>
          <p:nvPr>
            <p:ph type="ftr" sz="quarter" idx="11"/>
          </p:nvPr>
        </p:nvSpPr>
        <p:spPr>
          <a:xfrm>
            <a:off x="5257800" y="612648"/>
            <a:ext cx="1325880" cy="457200"/>
          </a:xfrm>
        </p:spPr>
        <p:txBody>
          <a:bodyPr/>
          <a:lstStyle/>
          <a:p>
            <a:endParaRPr lang="en-GB"/>
          </a:p>
        </p:txBody>
      </p:sp>
      <p:sp>
        <p:nvSpPr>
          <p:cNvPr id="5" name="Slide Number Placeholder 4"/>
          <p:cNvSpPr>
            <a:spLocks noGrp="1"/>
          </p:cNvSpPr>
          <p:nvPr>
            <p:ph type="sldNum" sz="quarter" idx="12"/>
          </p:nvPr>
        </p:nvSpPr>
        <p:spPr>
          <a:xfrm>
            <a:off x="8174736" y="2272"/>
            <a:ext cx="762000" cy="365760"/>
          </a:xfrm>
        </p:spPr>
        <p:txBody>
          <a:bodyPr/>
          <a:lstStyle/>
          <a:p>
            <a:fld id="{38013528-264D-4CBD-8459-AF371A65FD65}"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5AAF2B-121D-4484-85D8-EB15762725CF}" type="datetimeFigureOut">
              <a:rPr lang="en-GB" smtClean="0"/>
              <a:t>29/06/2014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8013528-264D-4CBD-8459-AF371A65FD6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5AAF2B-121D-4484-85D8-EB15762725CF}" type="datetimeFigureOut">
              <a:rPr lang="en-GB" smtClean="0"/>
              <a:t>29/06/2014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013528-264D-4CBD-8459-AF371A65FD65}"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C5AAF2B-121D-4484-85D8-EB15762725CF}" type="datetimeFigureOut">
              <a:rPr lang="en-GB" smtClean="0"/>
              <a:t>29/06/2014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013528-264D-4CBD-8459-AF371A65FD65}"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5AAF2B-121D-4484-85D8-EB15762725CF}" type="datetimeFigureOut">
              <a:rPr lang="en-GB" smtClean="0"/>
              <a:t>29/06/2014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013528-264D-4CBD-8459-AF371A65FD65}"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5AAF2B-121D-4484-85D8-EB15762725CF}" type="datetimeFigureOut">
              <a:rPr lang="en-GB" smtClean="0"/>
              <a:t>29/06/2014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013528-264D-4CBD-8459-AF371A65FD65}"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9C5AAF2B-121D-4484-85D8-EB15762725CF}" type="datetimeFigureOut">
              <a:rPr lang="en-GB" smtClean="0"/>
              <a:t>29/06/2014</a:t>
            </a:fld>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8013528-264D-4CBD-8459-AF371A65FD65}"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nthonywilsonpoetry.com/" TargetMode="External"/><Relationship Id="rId2" Type="http://schemas.openxmlformats.org/officeDocument/2006/relationships/hyperlink" Target="mailto:a.c.wilson@exeter.ac.uk"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www.exeter.ac.uk/news/featurednews/title_324631_en.html"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bit.ly/1pRzmqq"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bit.ly/TlCtd8" TargetMode="External"/><Relationship Id="rId7"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hyperlink" Target="http://www.youtube.com/watch?v=ilZrZShWBco" TargetMode="External"/><Relationship Id="rId4" Type="http://schemas.openxmlformats.org/officeDocument/2006/relationships/hyperlink" Target="http://bit.ly/TlCQo6"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 Power of Poetry</a:t>
            </a:r>
            <a:endParaRPr lang="en-GB" dirty="0"/>
          </a:p>
        </p:txBody>
      </p:sp>
      <p:sp>
        <p:nvSpPr>
          <p:cNvPr id="3" name="Subtitle 2"/>
          <p:cNvSpPr>
            <a:spLocks noGrp="1"/>
          </p:cNvSpPr>
          <p:nvPr>
            <p:ph type="subTitle" idx="1"/>
          </p:nvPr>
        </p:nvSpPr>
        <p:spPr/>
        <p:txBody>
          <a:bodyPr/>
          <a:lstStyle/>
          <a:p>
            <a:r>
              <a:rPr lang="en-GB" dirty="0" smtClean="0"/>
              <a:t>Anthony Wilson</a:t>
            </a:r>
          </a:p>
          <a:p>
            <a:r>
              <a:rPr lang="en-GB" dirty="0" smtClean="0">
                <a:hlinkClick r:id="rId2"/>
              </a:rPr>
              <a:t>a.c.wilson@exeter.ac.uk</a:t>
            </a:r>
            <a:endParaRPr lang="en-GB" dirty="0" smtClean="0"/>
          </a:p>
          <a:p>
            <a:r>
              <a:rPr lang="en-GB" dirty="0" smtClean="0">
                <a:hlinkClick r:id="rId3"/>
              </a:rPr>
              <a:t>www.anthonywilsonpoetry.com</a:t>
            </a:r>
            <a:endParaRPr lang="en-GB" dirty="0" smtClean="0"/>
          </a:p>
          <a:p>
            <a:endParaRPr lang="en-GB" dirty="0"/>
          </a:p>
        </p:txBody>
      </p:sp>
      <p:pic>
        <p:nvPicPr>
          <p:cNvPr id="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95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67544" y="1556792"/>
            <a:ext cx="8424936" cy="3539430"/>
          </a:xfrm>
          <a:prstGeom prst="rect">
            <a:avLst/>
          </a:prstGeom>
        </p:spPr>
        <p:txBody>
          <a:bodyPr wrap="square">
            <a:spAutoFit/>
          </a:bodyPr>
          <a:lstStyle/>
          <a:p>
            <a:r>
              <a:rPr lang="en-GB" sz="2800" dirty="0"/>
              <a:t>There was a word in my throat</a:t>
            </a:r>
          </a:p>
          <a:p>
            <a:r>
              <a:rPr lang="en-GB" sz="2800" dirty="0"/>
              <a:t>with the feeling and I knew the first time</a:t>
            </a:r>
          </a:p>
          <a:p>
            <a:r>
              <a:rPr lang="en-GB" sz="2800" dirty="0"/>
              <a:t>what it meant and I said, it's beautiful.</a:t>
            </a:r>
          </a:p>
          <a:p>
            <a:r>
              <a:rPr lang="en-GB" sz="2800" dirty="0"/>
              <a:t>Yes, she said, and I felt the sound and word </a:t>
            </a:r>
          </a:p>
          <a:p>
            <a:r>
              <a:rPr lang="en-GB" sz="2800" dirty="0"/>
              <a:t>in my hand join the sound and word in hers</a:t>
            </a:r>
          </a:p>
          <a:p>
            <a:r>
              <a:rPr lang="en-GB" sz="2800" dirty="0"/>
              <a:t>as in one name said, or in one cupped hand</a:t>
            </a:r>
            <a:r>
              <a:rPr lang="en-GB" sz="2800" dirty="0" smtClean="0"/>
              <a:t>.</a:t>
            </a:r>
          </a:p>
          <a:p>
            <a:endParaRPr lang="en-GB" sz="2800" dirty="0"/>
          </a:p>
          <a:p>
            <a:r>
              <a:rPr lang="en-GB" sz="2800" b="1" dirty="0" smtClean="0"/>
              <a:t>John Logan</a:t>
            </a:r>
            <a:r>
              <a:rPr lang="en-GB" sz="2800" dirty="0" smtClean="0"/>
              <a:t>, </a:t>
            </a:r>
            <a:r>
              <a:rPr lang="en-GB" sz="2800" i="1" dirty="0" smtClean="0"/>
              <a:t>from</a:t>
            </a:r>
            <a:r>
              <a:rPr lang="en-GB" sz="2800" dirty="0" smtClean="0"/>
              <a:t> ‘The Picnic’</a:t>
            </a:r>
            <a:endParaRPr lang="en-GB" sz="2800" dirty="0"/>
          </a:p>
        </p:txBody>
      </p:sp>
    </p:spTree>
    <p:extLst>
      <p:ext uri="{BB962C8B-B14F-4D97-AF65-F5344CB8AC3E}">
        <p14:creationId xmlns:p14="http://schemas.microsoft.com/office/powerpoint/2010/main" val="3802748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229600" cy="4325112"/>
          </a:xfrm>
        </p:spPr>
        <p:txBody>
          <a:bodyPr/>
          <a:lstStyle/>
          <a:p>
            <a:pPr marL="109728" indent="0">
              <a:buNone/>
            </a:pPr>
            <a:r>
              <a:rPr lang="en-GB" dirty="0"/>
              <a:t>‘In the rift between what is going to happen and whatever we would wish to happen, poetry holds attention for a space, functions not as distraction but as pure concentration, a focus where our power to concentrate is concentrated back on ourselves.’ </a:t>
            </a:r>
          </a:p>
          <a:p>
            <a:pPr marL="109728" indent="0">
              <a:buNone/>
            </a:pPr>
            <a:endParaRPr lang="en-GB" dirty="0" smtClean="0"/>
          </a:p>
          <a:p>
            <a:pPr marL="109728" indent="0">
              <a:buNone/>
            </a:pPr>
            <a:r>
              <a:rPr lang="en-GB" b="1" dirty="0" smtClean="0"/>
              <a:t>Seamus Heaney</a:t>
            </a:r>
            <a:endParaRPr lang="en-GB" dirty="0" smtClean="0"/>
          </a:p>
          <a:p>
            <a:pPr marL="109728" indent="0">
              <a:buNone/>
            </a:pPr>
            <a:r>
              <a:rPr lang="en-GB" i="1" dirty="0" smtClean="0"/>
              <a:t>The Government of the Tongue </a:t>
            </a:r>
            <a:r>
              <a:rPr lang="en-GB" dirty="0" smtClean="0"/>
              <a:t>(1988:</a:t>
            </a:r>
            <a:r>
              <a:rPr lang="en-GB" i="1" dirty="0" smtClean="0"/>
              <a:t> </a:t>
            </a:r>
            <a:r>
              <a:rPr lang="en-GB" dirty="0" smtClean="0"/>
              <a:t>108)</a:t>
            </a:r>
            <a:endParaRPr lang="en-GB"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185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55776" y="1340768"/>
            <a:ext cx="4025031" cy="4079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86595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79712" y="1772816"/>
            <a:ext cx="4752528" cy="3130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742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412776"/>
            <a:ext cx="8856984" cy="4945736"/>
          </a:xfrm>
        </p:spPr>
        <p:txBody>
          <a:bodyPr/>
          <a:lstStyle/>
          <a:p>
            <a:pPr marL="109728" indent="0">
              <a:buNone/>
            </a:pPr>
            <a:r>
              <a:rPr lang="en-GB" dirty="0"/>
              <a:t>‘C’mon people, this poetry isn’t going to appreciate itself</a:t>
            </a:r>
            <a:r>
              <a:rPr lang="en-GB" dirty="0" smtClean="0"/>
              <a:t>!’</a:t>
            </a:r>
          </a:p>
          <a:p>
            <a:pPr marL="109728" indent="0">
              <a:buNone/>
            </a:pPr>
            <a:endParaRPr lang="en-GB" dirty="0"/>
          </a:p>
          <a:p>
            <a:pPr marL="109728" indent="0">
              <a:buNone/>
            </a:pPr>
            <a:r>
              <a:rPr lang="en-GB" b="1" dirty="0" smtClean="0"/>
              <a:t>Bart Simpson</a:t>
            </a:r>
            <a:endParaRPr lang="en-GB" b="1" dirty="0"/>
          </a:p>
          <a:p>
            <a:pPr marL="109728" indent="0">
              <a:buNone/>
            </a:pPr>
            <a:endParaRPr lang="en-GB"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889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229600" cy="4325112"/>
          </a:xfrm>
        </p:spPr>
        <p:txBody>
          <a:bodyPr/>
          <a:lstStyle/>
          <a:p>
            <a:pPr marL="109728" indent="0">
              <a:buNone/>
            </a:pPr>
            <a:r>
              <a:rPr lang="en-GB" dirty="0"/>
              <a:t>Red boots on, she’s got</a:t>
            </a:r>
          </a:p>
          <a:p>
            <a:pPr marL="109728" indent="0">
              <a:buNone/>
            </a:pPr>
            <a:r>
              <a:rPr lang="en-GB" dirty="0"/>
              <a:t>red boots on,</a:t>
            </a:r>
          </a:p>
          <a:p>
            <a:pPr marL="109728" indent="0">
              <a:buNone/>
            </a:pPr>
            <a:r>
              <a:rPr lang="en-GB" dirty="0"/>
              <a:t>kicking up the winter</a:t>
            </a:r>
          </a:p>
          <a:p>
            <a:pPr marL="109728" indent="0">
              <a:buNone/>
            </a:pPr>
            <a:r>
              <a:rPr lang="en-GB" dirty="0"/>
              <a:t>till the winter’s gone. </a:t>
            </a:r>
            <a:endParaRPr lang="en-GB" dirty="0" smtClean="0"/>
          </a:p>
          <a:p>
            <a:pPr marL="109728" indent="0">
              <a:buNone/>
            </a:pPr>
            <a:endParaRPr lang="en-GB" dirty="0"/>
          </a:p>
          <a:p>
            <a:pPr marL="109728" indent="0">
              <a:buNone/>
            </a:pPr>
            <a:r>
              <a:rPr lang="en-GB" b="1" dirty="0" smtClean="0"/>
              <a:t>Kit Wright</a:t>
            </a:r>
            <a:r>
              <a:rPr lang="en-GB" dirty="0" smtClean="0"/>
              <a:t>, from ‘Red Boots On’</a:t>
            </a:r>
            <a:endParaRPr lang="en-GB" dirty="0"/>
          </a:p>
          <a:p>
            <a:pPr marL="109728" indent="0">
              <a:buNone/>
            </a:pPr>
            <a:endParaRPr lang="en-GB"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350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052736"/>
            <a:ext cx="8229600" cy="5113114"/>
          </a:xfrm>
        </p:spPr>
        <p:txBody>
          <a:bodyPr>
            <a:normAutofit lnSpcReduction="10000"/>
          </a:bodyPr>
          <a:lstStyle/>
          <a:p>
            <a:pPr marL="109728" indent="0" hangingPunct="0">
              <a:buNone/>
            </a:pPr>
            <a:r>
              <a:rPr lang="en-US" dirty="0"/>
              <a:t>EVERYBODY</a:t>
            </a:r>
            <a:endParaRPr lang="en-GB" dirty="0"/>
          </a:p>
          <a:p>
            <a:pPr marL="109728" indent="0" hangingPunct="0">
              <a:buNone/>
            </a:pPr>
            <a:r>
              <a:rPr lang="en-US" dirty="0"/>
              <a:t>VERYBODY</a:t>
            </a:r>
            <a:endParaRPr lang="en-GB" dirty="0"/>
          </a:p>
          <a:p>
            <a:pPr marL="109728" indent="0" hangingPunct="0">
              <a:buNone/>
            </a:pPr>
            <a:r>
              <a:rPr lang="en-US" dirty="0"/>
              <a:t>ERYBODY</a:t>
            </a:r>
            <a:endParaRPr lang="en-GB" dirty="0"/>
          </a:p>
          <a:p>
            <a:pPr marL="109728" indent="0" hangingPunct="0">
              <a:buNone/>
            </a:pPr>
            <a:r>
              <a:rPr lang="en-US" dirty="0"/>
              <a:t>RYBODY</a:t>
            </a:r>
            <a:endParaRPr lang="en-GB" dirty="0"/>
          </a:p>
          <a:p>
            <a:pPr marL="109728" indent="0" hangingPunct="0">
              <a:buNone/>
            </a:pPr>
            <a:r>
              <a:rPr lang="en-US" dirty="0"/>
              <a:t>YBODY</a:t>
            </a:r>
            <a:endParaRPr lang="en-GB" dirty="0"/>
          </a:p>
          <a:p>
            <a:pPr marL="109728" indent="0" hangingPunct="0">
              <a:buNone/>
            </a:pPr>
            <a:r>
              <a:rPr lang="en-US" dirty="0"/>
              <a:t>BODY</a:t>
            </a:r>
            <a:endParaRPr lang="en-GB" dirty="0"/>
          </a:p>
          <a:p>
            <a:pPr marL="109728" indent="0" hangingPunct="0">
              <a:buNone/>
            </a:pPr>
            <a:r>
              <a:rPr lang="en-US" dirty="0"/>
              <a:t>ODY</a:t>
            </a:r>
            <a:endParaRPr lang="en-GB" dirty="0"/>
          </a:p>
          <a:p>
            <a:pPr marL="109728" indent="0" hangingPunct="0">
              <a:buNone/>
            </a:pPr>
            <a:r>
              <a:rPr lang="en-US" dirty="0"/>
              <a:t>DY</a:t>
            </a:r>
            <a:endParaRPr lang="en-GB" dirty="0"/>
          </a:p>
          <a:p>
            <a:pPr marL="109728" indent="0" hangingPunct="0">
              <a:buNone/>
            </a:pPr>
            <a:r>
              <a:rPr lang="en-US" dirty="0" smtClean="0"/>
              <a:t>Y</a:t>
            </a:r>
          </a:p>
          <a:p>
            <a:pPr marL="109728" indent="0" hangingPunct="0">
              <a:buNone/>
            </a:pPr>
            <a:endParaRPr lang="en-US" dirty="0" smtClean="0"/>
          </a:p>
          <a:p>
            <a:pPr marL="109728" indent="0" hangingPunct="0">
              <a:buNone/>
            </a:pPr>
            <a:r>
              <a:rPr lang="en-US" b="1" dirty="0" smtClean="0"/>
              <a:t>Michael Rosen</a:t>
            </a:r>
            <a:r>
              <a:rPr lang="en-US" dirty="0" smtClean="0"/>
              <a:t>, from </a:t>
            </a:r>
            <a:r>
              <a:rPr lang="en-US" i="1" dirty="0" smtClean="0"/>
              <a:t>Did I Hear You Write?</a:t>
            </a:r>
            <a:endParaRPr lang="en-US" dirty="0" smtClean="0"/>
          </a:p>
          <a:p>
            <a:pPr marL="109728" indent="0" hangingPunct="0">
              <a:buNone/>
            </a:pPr>
            <a:endParaRPr lang="en-US" dirty="0"/>
          </a:p>
          <a:p>
            <a:pPr marL="109728" indent="0" hangingPunct="0">
              <a:buNone/>
            </a:pPr>
            <a:endParaRPr lang="en-GB" dirty="0"/>
          </a:p>
          <a:p>
            <a:pPr marL="109728" indent="0">
              <a:buNone/>
            </a:pPr>
            <a:endParaRPr lang="en-GB"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1096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nthonyWilson\Dropbox\Screenshots\Screenshot 2014-06-25 14.35.3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 y="22650"/>
            <a:ext cx="9144000" cy="61431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83799" y="6327259"/>
            <a:ext cx="7272213" cy="646331"/>
          </a:xfrm>
          <a:prstGeom prst="rect">
            <a:avLst/>
          </a:prstGeom>
        </p:spPr>
        <p:txBody>
          <a:bodyPr wrap="square">
            <a:spAutoFit/>
          </a:bodyPr>
          <a:lstStyle/>
          <a:p>
            <a:r>
              <a:rPr lang="en-GB" dirty="0" smtClean="0">
                <a:hlinkClick r:id="rId4"/>
              </a:rPr>
              <a:t>www.exeter.ac.uk/news/featurednews/title_324631_en.html</a:t>
            </a:r>
            <a:endParaRPr lang="en-GB" dirty="0" smtClean="0"/>
          </a:p>
          <a:p>
            <a:endParaRPr lang="en-GB" dirty="0"/>
          </a:p>
        </p:txBody>
      </p:sp>
    </p:spTree>
    <p:extLst>
      <p:ext uri="{BB962C8B-B14F-4D97-AF65-F5344CB8AC3E}">
        <p14:creationId xmlns:p14="http://schemas.microsoft.com/office/powerpoint/2010/main" val="2718108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700808"/>
            <a:ext cx="8229600" cy="4325112"/>
          </a:xfrm>
        </p:spPr>
        <p:txBody>
          <a:bodyPr/>
          <a:lstStyle/>
          <a:p>
            <a:pPr marL="109728" indent="0">
              <a:buNone/>
            </a:pPr>
            <a:r>
              <a:rPr lang="en-GB" dirty="0" smtClean="0"/>
              <a:t>Wordsworth, on </a:t>
            </a:r>
            <a:r>
              <a:rPr lang="en-GB" b="1" dirty="0" smtClean="0"/>
              <a:t>writing</a:t>
            </a:r>
            <a:r>
              <a:rPr lang="en-GB" dirty="0" smtClean="0"/>
              <a:t> poetry: ‘emotion </a:t>
            </a:r>
            <a:r>
              <a:rPr lang="en-GB" u="sng" dirty="0" smtClean="0"/>
              <a:t>recollected</a:t>
            </a:r>
            <a:r>
              <a:rPr lang="en-GB" dirty="0" smtClean="0"/>
              <a:t> in tranquillity’ (Preface to </a:t>
            </a:r>
            <a:r>
              <a:rPr lang="en-GB" i="1" dirty="0" smtClean="0"/>
              <a:t>Lyrical Ballads</a:t>
            </a:r>
            <a:r>
              <a:rPr lang="en-GB" dirty="0" smtClean="0"/>
              <a:t>, 1800)</a:t>
            </a:r>
          </a:p>
          <a:p>
            <a:pPr marL="109728" indent="0">
              <a:buNone/>
            </a:pPr>
            <a:endParaRPr lang="en-GB" dirty="0"/>
          </a:p>
          <a:p>
            <a:pPr marL="109728" indent="0">
              <a:buNone/>
            </a:pPr>
            <a:r>
              <a:rPr lang="en-GB" dirty="0" smtClean="0"/>
              <a:t>Keats, on </a:t>
            </a:r>
            <a:r>
              <a:rPr lang="en-GB" b="1" dirty="0" smtClean="0"/>
              <a:t>reading</a:t>
            </a:r>
            <a:r>
              <a:rPr lang="en-GB" dirty="0" smtClean="0"/>
              <a:t> poetry: ‘…appear almost a </a:t>
            </a:r>
            <a:r>
              <a:rPr lang="en-GB" u="sng" dirty="0" smtClean="0"/>
              <a:t>remembrance</a:t>
            </a:r>
            <a:r>
              <a:rPr lang="en-GB" dirty="0" smtClean="0"/>
              <a:t>’ (Letter to John Taylor, 1818)</a:t>
            </a:r>
            <a:endParaRPr lang="en-GB"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11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6696744"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7824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124744"/>
            <a:ext cx="8229600" cy="4325112"/>
          </a:xfrm>
        </p:spPr>
        <p:txBody>
          <a:bodyPr/>
          <a:lstStyle/>
          <a:p>
            <a:pPr marL="109728" indent="0">
              <a:buNone/>
            </a:pPr>
            <a:r>
              <a:rPr lang="en-GB" dirty="0" smtClean="0"/>
              <a:t>‘The </a:t>
            </a:r>
            <a:r>
              <a:rPr lang="en-GB" dirty="0"/>
              <a:t>reader should be carried forward, not merely or chiefly by the mechanical impulse of curiosity, or by a restless desire to arrive at the final solution; but </a:t>
            </a:r>
            <a:r>
              <a:rPr lang="en-GB" i="1" dirty="0"/>
              <a:t>by the pleasurable activity of mind excited by the attractions of the journey </a:t>
            </a:r>
            <a:r>
              <a:rPr lang="en-GB" i="1" dirty="0" smtClean="0"/>
              <a:t>itself</a:t>
            </a:r>
            <a:r>
              <a:rPr lang="en-GB" i="1" dirty="0"/>
              <a:t> </a:t>
            </a:r>
            <a:r>
              <a:rPr lang="en-GB" dirty="0" smtClean="0"/>
              <a:t>.’</a:t>
            </a:r>
            <a:endParaRPr lang="en-GB" i="1" dirty="0" smtClean="0"/>
          </a:p>
          <a:p>
            <a:pPr marL="109728" indent="0">
              <a:buNone/>
            </a:pPr>
            <a:endParaRPr lang="en-GB" i="1" dirty="0"/>
          </a:p>
          <a:p>
            <a:pPr marL="109728" indent="0">
              <a:buNone/>
            </a:pPr>
            <a:r>
              <a:rPr lang="en-GB" b="1" dirty="0" smtClean="0"/>
              <a:t>Louise Rosenblatt</a:t>
            </a:r>
            <a:r>
              <a:rPr lang="en-GB" dirty="0" smtClean="0"/>
              <a:t>: 1978</a:t>
            </a:r>
            <a:r>
              <a:rPr lang="en-GB" dirty="0"/>
              <a:t>: </a:t>
            </a:r>
            <a:r>
              <a:rPr lang="en-GB" dirty="0" smtClean="0"/>
              <a:t>28</a:t>
            </a:r>
            <a:endParaRPr lang="en-GB"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52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1560" y="1124744"/>
            <a:ext cx="2866938" cy="4343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996454" y="1268760"/>
            <a:ext cx="4608512" cy="4678204"/>
          </a:xfrm>
          <a:prstGeom prst="rect">
            <a:avLst/>
          </a:prstGeom>
          <a:noFill/>
        </p:spPr>
        <p:txBody>
          <a:bodyPr wrap="square" rtlCol="0">
            <a:spAutoFit/>
          </a:bodyPr>
          <a:lstStyle/>
          <a:p>
            <a:r>
              <a:rPr lang="en-GB" sz="2800" dirty="0"/>
              <a:t>‘Who am I</a:t>
            </a:r>
            <a:r>
              <a:rPr lang="en-GB" sz="2800" dirty="0" smtClean="0"/>
              <a:t>?’</a:t>
            </a:r>
          </a:p>
          <a:p>
            <a:r>
              <a:rPr lang="en-GB" sz="2800" dirty="0" smtClean="0"/>
              <a:t>‘</a:t>
            </a:r>
            <a:r>
              <a:rPr lang="en-GB" sz="2800" dirty="0"/>
              <a:t>Where do I come from</a:t>
            </a:r>
            <a:r>
              <a:rPr lang="en-GB" sz="2800" dirty="0" smtClean="0"/>
              <a:t>?’</a:t>
            </a:r>
          </a:p>
          <a:p>
            <a:r>
              <a:rPr lang="en-GB" sz="2800" dirty="0" smtClean="0"/>
              <a:t>‘</a:t>
            </a:r>
            <a:r>
              <a:rPr lang="en-GB" sz="2800" dirty="0"/>
              <a:t>What makes me, me</a:t>
            </a:r>
            <a:r>
              <a:rPr lang="en-GB" sz="2800" dirty="0" smtClean="0"/>
              <a:t>?’</a:t>
            </a:r>
          </a:p>
          <a:p>
            <a:r>
              <a:rPr lang="en-GB" sz="2800" dirty="0" smtClean="0"/>
              <a:t>‘</a:t>
            </a:r>
            <a:r>
              <a:rPr lang="en-GB" sz="2800" dirty="0"/>
              <a:t>Why am I different in different situations?’ </a:t>
            </a:r>
            <a:endParaRPr lang="en-GB" sz="2800" dirty="0" smtClean="0"/>
          </a:p>
          <a:p>
            <a:endParaRPr lang="en-GB" sz="2800" dirty="0" smtClean="0"/>
          </a:p>
          <a:p>
            <a:r>
              <a:rPr lang="en-GB" sz="2800" dirty="0" smtClean="0"/>
              <a:t>Identity </a:t>
            </a:r>
            <a:r>
              <a:rPr lang="en-GB" sz="2800" dirty="0"/>
              <a:t>as ‘personal and social </a:t>
            </a:r>
            <a:r>
              <a:rPr lang="en-GB" sz="2800" dirty="0" err="1" smtClean="0"/>
              <a:t>bricolage</a:t>
            </a:r>
            <a:r>
              <a:rPr lang="en-GB" sz="2800" dirty="0" smtClean="0"/>
              <a:t>’: </a:t>
            </a:r>
          </a:p>
          <a:p>
            <a:r>
              <a:rPr lang="en-GB" sz="2800" dirty="0" smtClean="0"/>
              <a:t>Weber </a:t>
            </a:r>
            <a:r>
              <a:rPr lang="en-GB" sz="2800" dirty="0"/>
              <a:t>and </a:t>
            </a:r>
            <a:r>
              <a:rPr lang="en-GB" sz="2800" dirty="0" smtClean="0"/>
              <a:t>Mitchell (2008</a:t>
            </a:r>
            <a:r>
              <a:rPr lang="en-GB" sz="2800" dirty="0"/>
              <a:t>) </a:t>
            </a:r>
            <a:r>
              <a:rPr lang="en-GB" sz="2800" dirty="0" smtClean="0"/>
              <a:t> </a:t>
            </a:r>
          </a:p>
          <a:p>
            <a:endParaRPr lang="en-GB" sz="2800" dirty="0"/>
          </a:p>
          <a:p>
            <a:endParaRPr lang="en-GB" dirty="0"/>
          </a:p>
        </p:txBody>
      </p:sp>
      <p:sp>
        <p:nvSpPr>
          <p:cNvPr id="6" name="TextBox 5"/>
          <p:cNvSpPr txBox="1"/>
          <p:nvPr/>
        </p:nvSpPr>
        <p:spPr>
          <a:xfrm>
            <a:off x="4211960" y="5589240"/>
            <a:ext cx="3960440" cy="923330"/>
          </a:xfrm>
          <a:prstGeom prst="rect">
            <a:avLst/>
          </a:prstGeom>
          <a:noFill/>
        </p:spPr>
        <p:txBody>
          <a:bodyPr wrap="square" rtlCol="0">
            <a:spAutoFit/>
          </a:bodyPr>
          <a:lstStyle/>
          <a:p>
            <a:r>
              <a:rPr lang="en-GB" dirty="0" smtClean="0"/>
              <a:t>Research summary</a:t>
            </a:r>
          </a:p>
          <a:p>
            <a:r>
              <a:rPr lang="en-GB" dirty="0" smtClean="0">
                <a:hlinkClick r:id="rId4"/>
              </a:rPr>
              <a:t>http</a:t>
            </a:r>
            <a:r>
              <a:rPr lang="en-GB" dirty="0">
                <a:hlinkClick r:id="rId4"/>
              </a:rPr>
              <a:t>://</a:t>
            </a:r>
            <a:r>
              <a:rPr lang="en-GB" dirty="0" smtClean="0">
                <a:hlinkClick r:id="rId4"/>
              </a:rPr>
              <a:t>bit.ly/1pRzmqq</a:t>
            </a:r>
            <a:endParaRPr lang="en-GB" dirty="0" smtClean="0"/>
          </a:p>
          <a:p>
            <a:endParaRPr lang="en-GB" dirty="0"/>
          </a:p>
        </p:txBody>
      </p:sp>
    </p:spTree>
    <p:extLst>
      <p:ext uri="{BB962C8B-B14F-4D97-AF65-F5344CB8AC3E}">
        <p14:creationId xmlns:p14="http://schemas.microsoft.com/office/powerpoint/2010/main" val="1294161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124744"/>
            <a:ext cx="8229600" cy="4325112"/>
          </a:xfrm>
        </p:spPr>
        <p:txBody>
          <a:bodyPr/>
          <a:lstStyle/>
          <a:p>
            <a:pPr marL="109728" indent="0">
              <a:buNone/>
            </a:pPr>
            <a:r>
              <a:rPr lang="en-GB" dirty="0"/>
              <a:t>‘Spoken word opens opportunities for young people to increase their cultural, social and linguistic capital, including for pupils for whom English is not a first language.  It enriches </a:t>
            </a:r>
            <a:r>
              <a:rPr lang="en-GB" dirty="0" smtClean="0"/>
              <a:t>their </a:t>
            </a:r>
            <a:r>
              <a:rPr lang="en-GB" dirty="0"/>
              <a:t>citizenship with skills of critical enquiry, communication and participation</a:t>
            </a:r>
            <a:r>
              <a:rPr lang="en-GB" dirty="0" smtClean="0"/>
              <a:t>.’</a:t>
            </a:r>
          </a:p>
          <a:p>
            <a:pPr marL="109728" indent="0">
              <a:buNone/>
            </a:pPr>
            <a:endParaRPr lang="en-GB" dirty="0"/>
          </a:p>
          <a:p>
            <a:pPr marL="109728" indent="0">
              <a:buNone/>
            </a:pPr>
            <a:r>
              <a:rPr lang="en-GB" b="1" dirty="0" smtClean="0"/>
              <a:t>Pete, Spoken Word Poet, London</a:t>
            </a:r>
            <a:endParaRPr lang="en-GB" b="1"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892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807" y="4941168"/>
            <a:ext cx="7920880" cy="1066800"/>
          </a:xfrm>
        </p:spPr>
        <p:txBody>
          <a:bodyPr>
            <a:normAutofit fontScale="90000"/>
          </a:bodyPr>
          <a:lstStyle/>
          <a:p>
            <a:r>
              <a:rPr lang="en-GB" sz="2800" dirty="0" smtClean="0"/>
              <a:t/>
            </a:r>
            <a:br>
              <a:rPr lang="en-GB" sz="2800" dirty="0" smtClean="0"/>
            </a:br>
            <a:r>
              <a:rPr lang="en-GB" sz="2800" dirty="0" smtClean="0"/>
              <a:t/>
            </a:r>
            <a:br>
              <a:rPr lang="en-GB" sz="2800" dirty="0" smtClean="0"/>
            </a:br>
            <a:r>
              <a:rPr lang="en-GB" sz="2800" dirty="0" smtClean="0"/>
              <a:t/>
            </a:r>
            <a:br>
              <a:rPr lang="en-GB" sz="2800" dirty="0" smtClean="0"/>
            </a:br>
            <a:endParaRPr lang="en-GB" sz="2800"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79644" y="5313624"/>
            <a:ext cx="5372081" cy="2031325"/>
          </a:xfrm>
          <a:prstGeom prst="rect">
            <a:avLst/>
          </a:prstGeom>
          <a:noFill/>
        </p:spPr>
        <p:txBody>
          <a:bodyPr wrap="square" rtlCol="0">
            <a:spAutoFit/>
          </a:bodyPr>
          <a:lstStyle/>
          <a:p>
            <a:r>
              <a:rPr lang="en-GB" dirty="0" smtClean="0"/>
              <a:t>Resources for teachers: </a:t>
            </a:r>
            <a:r>
              <a:rPr lang="en-GB" dirty="0" smtClean="0">
                <a:hlinkClick r:id="rId3"/>
              </a:rPr>
              <a:t>http</a:t>
            </a:r>
            <a:r>
              <a:rPr lang="en-GB" dirty="0">
                <a:hlinkClick r:id="rId3"/>
              </a:rPr>
              <a:t>://</a:t>
            </a:r>
            <a:r>
              <a:rPr lang="en-GB" dirty="0" smtClean="0">
                <a:hlinkClick r:id="rId3"/>
              </a:rPr>
              <a:t>bit.ly/TlCtd8</a:t>
            </a:r>
            <a:endParaRPr lang="en-GB" dirty="0" smtClean="0"/>
          </a:p>
          <a:p>
            <a:endParaRPr lang="en-GB" dirty="0"/>
          </a:p>
          <a:p>
            <a:r>
              <a:rPr lang="en-GB" dirty="0"/>
              <a:t>Project Report: </a:t>
            </a:r>
            <a:r>
              <a:rPr lang="en-GB" dirty="0">
                <a:hlinkClick r:id="rId4"/>
              </a:rPr>
              <a:t>http://</a:t>
            </a:r>
            <a:r>
              <a:rPr lang="en-GB" dirty="0" smtClean="0">
                <a:hlinkClick r:id="rId4"/>
              </a:rPr>
              <a:t>bit.ly/TlCQo6</a:t>
            </a:r>
            <a:endParaRPr lang="en-GB" dirty="0" smtClean="0"/>
          </a:p>
          <a:p>
            <a:endParaRPr lang="en-GB" dirty="0"/>
          </a:p>
          <a:p>
            <a:r>
              <a:rPr lang="en-GB" dirty="0">
                <a:hlinkClick r:id="rId5"/>
              </a:rPr>
              <a:t>http://</a:t>
            </a:r>
            <a:r>
              <a:rPr lang="en-GB" dirty="0" smtClean="0">
                <a:hlinkClick r:id="rId5"/>
              </a:rPr>
              <a:t>www.youtube.com/watch?v=ilZrZShWBco</a:t>
            </a:r>
            <a:endParaRPr lang="en-GB" dirty="0" smtClean="0"/>
          </a:p>
          <a:p>
            <a:endParaRPr lang="en-GB" dirty="0" smtClean="0"/>
          </a:p>
          <a:p>
            <a:endParaRPr lang="en-GB" dirty="0"/>
          </a:p>
        </p:txBody>
      </p:sp>
      <p:pic>
        <p:nvPicPr>
          <p:cNvPr id="4099" name="Picture 3" descr="D:\Anthony Data\Pictures\Anthony's Photos\Write Team\WriteTeam_log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97" y="6078645"/>
            <a:ext cx="2007047" cy="72182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nthonyWilson\Dropbox\Screenshots\Screenshot 2014-06-29 10.52.3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0878"/>
            <a:ext cx="9143999" cy="5045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335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268759"/>
            <a:ext cx="8229600" cy="4829991"/>
          </a:xfrm>
        </p:spPr>
        <p:txBody>
          <a:bodyPr>
            <a:noAutofit/>
          </a:bodyPr>
          <a:lstStyle/>
          <a:p>
            <a:pPr marL="109728" indent="0">
              <a:buNone/>
            </a:pPr>
            <a:r>
              <a:rPr lang="en-GB" dirty="0" smtClean="0"/>
              <a:t>‘I </a:t>
            </a:r>
            <a:r>
              <a:rPr lang="en-GB" dirty="0"/>
              <a:t>have learnt that it is not my job to change a pupil’s thoughts. It is more to ask questions about their </a:t>
            </a:r>
            <a:r>
              <a:rPr lang="en-GB" dirty="0" smtClean="0"/>
              <a:t>ideas, </a:t>
            </a:r>
            <a:r>
              <a:rPr lang="en-GB" dirty="0"/>
              <a:t>to allow them to go on their own journey of discovery and answer questions which then leads them to ask questions of their own and their writing.  This seems to really foster a willingness to redraft, to tweak and improve their writing. I always tried to steer their writing too much, before. Now they own it rather than me</a:t>
            </a:r>
            <a:r>
              <a:rPr lang="en-GB" dirty="0" smtClean="0"/>
              <a:t>.’</a:t>
            </a:r>
          </a:p>
          <a:p>
            <a:pPr marL="109728" indent="0">
              <a:buNone/>
            </a:pPr>
            <a:endParaRPr lang="en-GB" dirty="0"/>
          </a:p>
          <a:p>
            <a:pPr marL="109728" indent="0">
              <a:buNone/>
            </a:pPr>
            <a:r>
              <a:rPr lang="en-GB" b="1" dirty="0" smtClean="0"/>
              <a:t>Write Team teacher</a:t>
            </a:r>
            <a:endParaRPr lang="en-GB" b="1"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8751"/>
            <a:ext cx="2005013"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5635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82646" y="3717032"/>
            <a:ext cx="7488832" cy="2677656"/>
          </a:xfrm>
          <a:prstGeom prst="rect">
            <a:avLst/>
          </a:prstGeom>
        </p:spPr>
        <p:txBody>
          <a:bodyPr wrap="square">
            <a:spAutoFit/>
          </a:bodyPr>
          <a:lstStyle/>
          <a:p>
            <a:r>
              <a:rPr lang="en-GB" sz="2800" dirty="0" smtClean="0"/>
              <a:t>‘Poetry holds attention </a:t>
            </a:r>
            <a:r>
              <a:rPr lang="en-GB" sz="2800" dirty="0"/>
              <a:t>for a space, </a:t>
            </a:r>
            <a:r>
              <a:rPr lang="en-GB" sz="2800" dirty="0" smtClean="0"/>
              <a:t>functions </a:t>
            </a:r>
            <a:r>
              <a:rPr lang="en-GB" sz="2800" dirty="0"/>
              <a:t>not as distraction but as pure concentration, a focus where our power to concentrate is concentrated back on </a:t>
            </a:r>
            <a:r>
              <a:rPr lang="en-GB" sz="2800" dirty="0" smtClean="0"/>
              <a:t>ourselves.’</a:t>
            </a:r>
            <a:endParaRPr lang="en-GB" sz="2800" dirty="0"/>
          </a:p>
          <a:p>
            <a:endParaRPr lang="en-GB" sz="2800" dirty="0" smtClean="0"/>
          </a:p>
          <a:p>
            <a:r>
              <a:rPr lang="en-GB" sz="2800" b="1" dirty="0" smtClean="0"/>
              <a:t>Seamus Heaney</a:t>
            </a:r>
            <a:r>
              <a:rPr lang="en-GB" sz="2800" dirty="0"/>
              <a:t>, 1988: </a:t>
            </a:r>
            <a:r>
              <a:rPr lang="en-GB" sz="2800" dirty="0" smtClean="0"/>
              <a:t>108 </a:t>
            </a:r>
            <a:endParaRPr lang="en-GB" sz="2800" dirty="0"/>
          </a:p>
        </p:txBody>
      </p:sp>
      <p:pic>
        <p:nvPicPr>
          <p:cNvPr id="7171" name="Picture 3" descr="D:\Anthony Data\Pictures\seamusfelixclay460.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39752" y="764704"/>
            <a:ext cx="43815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267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8229600" cy="4325112"/>
          </a:xfrm>
        </p:spPr>
        <p:txBody>
          <a:bodyPr>
            <a:noAutofit/>
          </a:bodyPr>
          <a:lstStyle/>
          <a:p>
            <a:pPr marL="109728" indent="0">
              <a:buNone/>
            </a:pPr>
            <a:r>
              <a:rPr lang="en-GB" sz="1600" b="1" dirty="0"/>
              <a:t>References</a:t>
            </a:r>
          </a:p>
          <a:p>
            <a:pPr marL="109728" indent="0">
              <a:buNone/>
            </a:pPr>
            <a:r>
              <a:rPr lang="en-GB" sz="1600" dirty="0"/>
              <a:t>Auden, W.H. (2007). Collected Poems (Ed. E. </a:t>
            </a:r>
            <a:r>
              <a:rPr lang="en-GB" sz="1600" dirty="0" err="1"/>
              <a:t>Mendelson</a:t>
            </a:r>
            <a:r>
              <a:rPr lang="en-GB" sz="1600" dirty="0"/>
              <a:t>). New York: Random House, Inc.</a:t>
            </a:r>
          </a:p>
          <a:p>
            <a:pPr marL="109728" indent="0">
              <a:buNone/>
            </a:pPr>
            <a:r>
              <a:rPr lang="en-GB" sz="1600" dirty="0"/>
              <a:t>Collins. J (1998). ‘Playing Truant in the Mind: the social exclusion of quiet pupils’. Research paper given at the British Education Research Association Annual Conference, Queen’s University Belfast. </a:t>
            </a:r>
          </a:p>
          <a:p>
            <a:pPr marL="109728" indent="0">
              <a:buNone/>
            </a:pPr>
            <a:r>
              <a:rPr lang="en-GB" sz="1600" dirty="0" err="1"/>
              <a:t>Cropley</a:t>
            </a:r>
            <a:r>
              <a:rPr lang="en-GB" sz="1600" dirty="0"/>
              <a:t>, A. J. (2001) Creativity in Education and Learning: a guide for teachers and educators.  London: </a:t>
            </a:r>
            <a:r>
              <a:rPr lang="en-GB" sz="1600" dirty="0" err="1"/>
              <a:t>Kogan</a:t>
            </a:r>
            <a:r>
              <a:rPr lang="en-GB" sz="1600" dirty="0"/>
              <a:t> Page.</a:t>
            </a:r>
          </a:p>
          <a:p>
            <a:pPr marL="109728" indent="0">
              <a:buNone/>
            </a:pPr>
            <a:r>
              <a:rPr lang="en-GB" sz="1600" dirty="0"/>
              <a:t>Dunn, S. (2001). Walking Light: Memoirs and Essays on Poetry (New Expanded Version). Rochester, NY: BOA Editions.</a:t>
            </a:r>
          </a:p>
          <a:p>
            <a:pPr marL="109728" indent="0">
              <a:buNone/>
            </a:pPr>
            <a:r>
              <a:rPr lang="en-GB" sz="1600" dirty="0"/>
              <a:t>Heaney, S. (1980), Preoccupations: Selected Prose 1968-1978.  London: Faber and Faber.</a:t>
            </a:r>
          </a:p>
          <a:p>
            <a:pPr marL="109728" indent="0">
              <a:buNone/>
            </a:pPr>
            <a:r>
              <a:rPr lang="en-GB" sz="1600" dirty="0"/>
              <a:t>Heaney, S. (1988), The Government of the Tongue: The 1986 T.S. Eliot Memorial Lectures and Other Critical Writings. London: Faber and Faber.</a:t>
            </a:r>
          </a:p>
          <a:p>
            <a:pPr marL="109728" indent="0">
              <a:buNone/>
            </a:pPr>
            <a:r>
              <a:rPr lang="en-GB" sz="1600" dirty="0" err="1"/>
              <a:t>Krashen</a:t>
            </a:r>
            <a:r>
              <a:rPr lang="en-GB" sz="1600" dirty="0"/>
              <a:t>, S. (1982). Second Language Acquisition and Second Language Learning. Oxford: </a:t>
            </a:r>
            <a:r>
              <a:rPr lang="en-GB" sz="1600" dirty="0" err="1"/>
              <a:t>Pergamon</a:t>
            </a:r>
            <a:r>
              <a:rPr lang="en-GB" sz="1600" dirty="0"/>
              <a:t>.</a:t>
            </a:r>
          </a:p>
          <a:p>
            <a:pPr marL="109728" indent="0">
              <a:buNone/>
            </a:pPr>
            <a:r>
              <a:rPr lang="en-GB" sz="1600" dirty="0"/>
              <a:t>Rosenblatt, L. (1978) The Reader, the Text, the Poem. Carbondale IL: Southern Illinois University Press.</a:t>
            </a:r>
          </a:p>
          <a:p>
            <a:pPr marL="109728" indent="0">
              <a:buNone/>
            </a:pPr>
            <a:r>
              <a:rPr lang="en-GB" sz="1600" dirty="0"/>
              <a:t>Sainsbury, M. (2009). Developing Writing in a High-Stakes Environment. In R. Beard, D. Author, J. Riley, and M. </a:t>
            </a:r>
            <a:r>
              <a:rPr lang="en-GB" sz="1600" dirty="0" err="1"/>
              <a:t>Nystrand</a:t>
            </a:r>
            <a:r>
              <a:rPr lang="en-GB" sz="1600" dirty="0"/>
              <a:t> (Eds.), The Sage Handbook of Writing Development (pp. 545-560). London: Sage.</a:t>
            </a:r>
          </a:p>
          <a:p>
            <a:pPr marL="109728" indent="0">
              <a:buNone/>
            </a:pPr>
            <a:r>
              <a:rPr lang="en-GB" sz="1600" dirty="0"/>
              <a:t>Vygotsky, L.S (1986) ed. </a:t>
            </a:r>
            <a:r>
              <a:rPr lang="en-GB" sz="1600" dirty="0" err="1"/>
              <a:t>A.Kozulin</a:t>
            </a:r>
            <a:r>
              <a:rPr lang="en-GB" sz="1600" dirty="0"/>
              <a:t>, Thought and Language. Cambridge, MA: The MIT Press.</a:t>
            </a:r>
          </a:p>
          <a:p>
            <a:pPr marL="109728" indent="0">
              <a:buNone/>
            </a:pPr>
            <a:endParaRPr lang="en-GB" sz="1600"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1725" y="6165850"/>
            <a:ext cx="1692275" cy="69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5904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247</TotalTime>
  <Words>813</Words>
  <Application>Microsoft Office PowerPoint</Application>
  <PresentationFormat>On-screen Show (4:3)</PresentationFormat>
  <Paragraphs>79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Urban</vt:lpstr>
      <vt:lpstr>The Power of Poetry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of Poetry</dc:title>
  <dc:creator>Anthony Wilson</dc:creator>
  <cp:lastModifiedBy>Anthony Wilson</cp:lastModifiedBy>
  <cp:revision>19</cp:revision>
  <cp:lastPrinted>2014-06-27T09:48:51Z</cp:lastPrinted>
  <dcterms:created xsi:type="dcterms:W3CDTF">2014-06-25T13:00:48Z</dcterms:created>
  <dcterms:modified xsi:type="dcterms:W3CDTF">2014-06-29T09:59:46Z</dcterms:modified>
</cp:coreProperties>
</file>